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49" r:id="rId2"/>
    <p:sldId id="837" r:id="rId3"/>
    <p:sldId id="652" r:id="rId4"/>
    <p:sldId id="865" r:id="rId5"/>
    <p:sldId id="804" r:id="rId6"/>
    <p:sldId id="805" r:id="rId7"/>
    <p:sldId id="691" r:id="rId8"/>
    <p:sldId id="693" r:id="rId9"/>
    <p:sldId id="694" r:id="rId10"/>
    <p:sldId id="657" r:id="rId11"/>
    <p:sldId id="830" r:id="rId12"/>
    <p:sldId id="686" r:id="rId13"/>
    <p:sldId id="878" r:id="rId14"/>
    <p:sldId id="653" r:id="rId15"/>
    <p:sldId id="868" r:id="rId16"/>
    <p:sldId id="874" r:id="rId17"/>
    <p:sldId id="739" r:id="rId18"/>
    <p:sldId id="683" r:id="rId19"/>
    <p:sldId id="684" r:id="rId20"/>
    <p:sldId id="879" r:id="rId21"/>
    <p:sldId id="486" r:id="rId22"/>
    <p:sldId id="557" r:id="rId23"/>
    <p:sldId id="637" r:id="rId24"/>
    <p:sldId id="516" r:id="rId25"/>
    <p:sldId id="518" r:id="rId26"/>
    <p:sldId id="517" r:id="rId27"/>
    <p:sldId id="869" r:id="rId28"/>
    <p:sldId id="834" r:id="rId29"/>
    <p:sldId id="83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97A75-EEF6-4356-9232-CC1CCDB45C1A}" v="1" dt="2023-03-02T11:27:53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94660"/>
  </p:normalViewPr>
  <p:slideViewPr>
    <p:cSldViewPr>
      <p:cViewPr varScale="1">
        <p:scale>
          <a:sx n="63" d="100"/>
          <a:sy n="63" d="100"/>
        </p:scale>
        <p:origin x="12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92D3-4F6A-405A-85EF-4CAF63F1645E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CCF9-8FC3-4577-9784-A8E76E3CC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5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BB75F9-D1DB-492D-A561-4B76CF7E7244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29135D-991A-401E-9DC3-FE3757FF8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61CB1-C0CB-4FCB-9BB5-FED1AFD10D11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76925"/>
            <a:ext cx="2133600" cy="365125"/>
          </a:xfrm>
        </p:spPr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76925"/>
            <a:ext cx="2133600" cy="365125"/>
          </a:xfrm>
        </p:spPr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113" y="6059488"/>
            <a:ext cx="9140825" cy="733425"/>
            <a:chOff x="11113" y="6059488"/>
            <a:chExt cx="9140825" cy="733425"/>
          </a:xfrm>
        </p:grpSpPr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1113" y="6059488"/>
              <a:ext cx="91408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MAINE DEPARTMENT OF ENVIRONMENTAL PROTECTION</a:t>
              </a:r>
            </a:p>
            <a:p>
              <a:pPr algn="ctr" eaLnBrk="1" hangingPunct="1"/>
              <a:endParaRPr lang="en-US" sz="800" i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600" i="1" dirty="0">
                  <a:solidFill>
                    <a:schemeClr val="bg1"/>
                  </a:solidFill>
                  <a:latin typeface="Arial" charset="0"/>
                </a:rPr>
                <a:t>Protecting Maine’s Air, Land and Water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81100" y="6427788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10000" y="2062163"/>
            <a:ext cx="4343400" cy="16287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4343400" cy="592138"/>
          </a:xfrm>
        </p:spPr>
        <p:txBody>
          <a:bodyPr/>
          <a:lstStyle/>
          <a:p>
            <a:pPr algn="r" eaLnBrk="1" hangingPunct="1"/>
            <a:r>
              <a:rPr lang="en-US" sz="2800" dirty="0">
                <a:solidFill>
                  <a:srgbClr val="7F7F7F"/>
                </a:solidFill>
              </a:rPr>
              <a:t>Staff name, title/program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943600"/>
            <a:ext cx="9151938" cy="903288"/>
            <a:chOff x="0" y="5943600"/>
            <a:chExt cx="9151938" cy="903288"/>
          </a:xfrm>
        </p:grpSpPr>
        <p:sp>
          <p:nvSpPr>
            <p:cNvPr id="18" name="Rectangle 17"/>
            <p:cNvSpPr/>
            <p:nvPr/>
          </p:nvSpPr>
          <p:spPr>
            <a:xfrm>
              <a:off x="0" y="5943600"/>
              <a:ext cx="9144000" cy="9032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1113" y="6059488"/>
              <a:ext cx="91408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MAINE DEPARTMENT OF ENVIRONMENTAL PROTECTION</a:t>
              </a:r>
            </a:p>
            <a:p>
              <a:pPr algn="ctr" eaLnBrk="1" hangingPunct="1"/>
              <a:endParaRPr lang="en-US" sz="800" i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600" i="1" dirty="0">
                  <a:solidFill>
                    <a:schemeClr val="bg1"/>
                  </a:solidFill>
                  <a:latin typeface="Arial" charset="0"/>
                </a:rPr>
                <a:t>Protecting Maine’s Air, Land and Water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81100" y="6427788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28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1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7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90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A28B-FCFC-46F2-9349-C16AD743BAA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5870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789C-E813-479C-87ED-79AF4FB433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1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5867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Setting-up a Consolidated Collection Facility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0" y="4058194"/>
            <a:ext cx="5638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Mark A. King, </a:t>
            </a:r>
          </a:p>
          <a:p>
            <a:pPr marL="0" indent="0">
              <a:buNone/>
            </a:pPr>
            <a:r>
              <a:rPr lang="en-US" sz="2800" b="1" dirty="0"/>
              <a:t>Organics Management Specialist</a:t>
            </a:r>
          </a:p>
          <a:p>
            <a:pPr marL="0" indent="0">
              <a:buNone/>
            </a:pPr>
            <a:r>
              <a:rPr lang="en-US" sz="2800" b="1" dirty="0"/>
              <a:t>Division of Materials Management</a:t>
            </a:r>
          </a:p>
        </p:txBody>
      </p:sp>
    </p:spTree>
    <p:extLst>
      <p:ext uri="{BB962C8B-B14F-4D97-AF65-F5344CB8AC3E}">
        <p14:creationId xmlns:p14="http://schemas.microsoft.com/office/powerpoint/2010/main" val="130984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Separation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Logistics are not that difficult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Long-term consistency is very difficult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Permanent feedback loop is needed to correct problems quickly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How to institutionalize organics recycling?</a:t>
            </a:r>
          </a:p>
        </p:txBody>
      </p:sp>
    </p:spTree>
    <p:extLst>
      <p:ext uri="{BB962C8B-B14F-4D97-AF65-F5344CB8AC3E}">
        <p14:creationId xmlns:p14="http://schemas.microsoft.com/office/powerpoint/2010/main" val="185991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Residential:  Curbside picked weekly…</a:t>
            </a:r>
          </a:p>
        </p:txBody>
      </p:sp>
      <p:pic>
        <p:nvPicPr>
          <p:cNvPr id="4" name="Picture 4" descr="http://garbagetogarden.org/img/curbsidecompost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1571"/>
            <a:ext cx="2819400" cy="28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csh6.com/images/300/169/2/assetpool/images/130423121013_207%20EarthDayGarbageToGarden_00004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77796"/>
            <a:ext cx="4114800" cy="23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7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5115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45447B-B01E-48C0-B4F3-B650F8C7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Residential: Large Scale</a:t>
            </a:r>
          </a:p>
        </p:txBody>
      </p:sp>
    </p:spTree>
    <p:extLst>
      <p:ext uri="{BB962C8B-B14F-4D97-AF65-F5344CB8AC3E}">
        <p14:creationId xmlns:p14="http://schemas.microsoft.com/office/powerpoint/2010/main" val="351831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61"/>
            <a:ext cx="8229600" cy="159923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Stand-alone Collection Sites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8512" y="4419600"/>
            <a:ext cx="5709488" cy="3382963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CE528-08FB-4F5C-B561-6A80A72F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97" y="1305233"/>
            <a:ext cx="6522006" cy="46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Room?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3958"/>
            <a:ext cx="6705600" cy="46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8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" y="228600"/>
            <a:ext cx="9144000" cy="1066800"/>
          </a:xfrm>
        </p:spPr>
        <p:txBody>
          <a:bodyPr>
            <a:normAutofit/>
          </a:bodyPr>
          <a:lstStyle/>
          <a:p>
            <a:r>
              <a:rPr lang="en-US" b="1" dirty="0"/>
              <a:t>General Facility Layout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4570" y="7155363"/>
            <a:ext cx="7239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 accumulation of adequate volumes of organics, making trucking economically feasible;</a:t>
            </a:r>
          </a:p>
          <a:p>
            <a:r>
              <a:rPr lang="en-US" sz="28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Allow residents to source-separate and collect food from home and bring it to one central location for delivery to a higher end-use;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Helps to fulfill the demand for organics inputs at larger processing facilities; and </a:t>
            </a:r>
          </a:p>
          <a:p>
            <a:r>
              <a:rPr lang="en-US" sz="28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organics collection bolsters state’s recycling rate.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739076-20C1-4B46-A11D-3CD4980B7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92627"/>
              </p:ext>
            </p:extLst>
          </p:nvPr>
        </p:nvGraphicFramePr>
        <p:xfrm>
          <a:off x="228600" y="1269274"/>
          <a:ext cx="8534400" cy="2908663"/>
        </p:xfrm>
        <a:graphic>
          <a:graphicData uri="http://schemas.openxmlformats.org/drawingml/2006/table">
            <a:tbl>
              <a:tblPr firstRow="1" firstCol="1" bandRow="1"/>
              <a:tblGrid>
                <a:gridCol w="2133600">
                  <a:extLst>
                    <a:ext uri="{9D8B030D-6E8A-4147-A177-3AD203B41FA5}">
                      <a16:colId xmlns:a16="http://schemas.microsoft.com/office/drawing/2014/main" val="22374813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8461457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70913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9651608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Area Requirement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Cart (96 Gallon)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Front-Load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(up to 6 yd</a:t>
                      </a:r>
                      <a:r>
                        <a:rPr lang="en-US" sz="2400" b="1" baseline="300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Roll-Off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(20 yd</a:t>
                      </a:r>
                      <a:r>
                        <a:rPr lang="en-US" sz="2400" b="1" baseline="300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09087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Footprint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3-4 ft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30-40 ft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175-200 ft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755367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Vertical Clearance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15-25 feet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15-25 feet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25-30 feet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966572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Dimensions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30-40 feet long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10-15 feet wide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30-40 feet long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15-20 feet wide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40-50 feet long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15-20 feet wide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0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94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" y="319059"/>
            <a:ext cx="8610600" cy="685799"/>
          </a:xfrm>
        </p:spPr>
        <p:txBody>
          <a:bodyPr>
            <a:normAutofit/>
          </a:bodyPr>
          <a:lstStyle/>
          <a:p>
            <a:r>
              <a:rPr lang="en-US" sz="3600" b="1" dirty="0"/>
              <a:t>Regulatory Requirements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8512" y="4419600"/>
            <a:ext cx="5709488" cy="3382963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2E006FB-B478-4F1D-AB48-B2D7EA56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7" y="3575628"/>
            <a:ext cx="90436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8DED3-9BA1-4F27-BFF0-ED4A57716731}"/>
              </a:ext>
            </a:extLst>
          </p:cNvPr>
          <p:cNvSpPr txBox="1"/>
          <p:nvPr/>
        </p:nvSpPr>
        <p:spPr>
          <a:xfrm>
            <a:off x="685800" y="1027858"/>
            <a:ext cx="8077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Regulated under Chapter 402, “Transfer Stations and Storage Sites for Solid Waste”.  Mechanisms for approval may vary.</a:t>
            </a:r>
          </a:p>
          <a:p>
            <a:pPr marL="0" indent="0">
              <a:buNone/>
            </a:pPr>
            <a:endParaRPr lang="en-US" sz="1400" dirty="0"/>
          </a:p>
          <a:p>
            <a:pPr marL="46355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Existing facility:  Update to the facility Operations Manual, a Minor Revision or an Amendment to the license;</a:t>
            </a:r>
          </a:p>
          <a:p>
            <a:pPr marL="46355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6355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 new site may require a full Chapter 402 license;</a:t>
            </a:r>
          </a:p>
          <a:p>
            <a:pPr marL="46355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6355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Stand-alone collection sites (kiosks) </a:t>
            </a:r>
            <a:r>
              <a:rPr lang="en-US" sz="2600" u="sng" dirty="0"/>
              <a:t>not at a licensed facility</a:t>
            </a:r>
            <a:r>
              <a:rPr lang="en-US" sz="2600" dirty="0"/>
              <a:t> may be registered using a form provided by the Department.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78619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The Public?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6425184" cy="42856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81600" y="2142846"/>
            <a:ext cx="2780763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3963" y="248934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Does Perception = Reality??</a:t>
            </a:r>
          </a:p>
        </p:txBody>
      </p:sp>
    </p:spTree>
    <p:extLst>
      <p:ext uri="{BB962C8B-B14F-4D97-AF65-F5344CB8AC3E}">
        <p14:creationId xmlns:p14="http://schemas.microsoft.com/office/powerpoint/2010/main" val="87606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97" y="152400"/>
            <a:ext cx="8229600" cy="1143000"/>
          </a:xfrm>
        </p:spPr>
        <p:txBody>
          <a:bodyPr/>
          <a:lstStyle/>
          <a:p>
            <a:r>
              <a:rPr lang="en-US" b="1" dirty="0"/>
              <a:t>Public Perception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676400"/>
            <a:ext cx="3952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1531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Do You Go From This? </a:t>
            </a:r>
          </a:p>
        </p:txBody>
      </p:sp>
      <p:pic>
        <p:nvPicPr>
          <p:cNvPr id="6" name="Picture 2" descr="Wind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54165" y="2209800"/>
            <a:ext cx="145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To This? </a:t>
            </a:r>
          </a:p>
        </p:txBody>
      </p:sp>
    </p:spTree>
    <p:extLst>
      <p:ext uri="{BB962C8B-B14F-4D97-AF65-F5344CB8AC3E}">
        <p14:creationId xmlns:p14="http://schemas.microsoft.com/office/powerpoint/2010/main" val="388546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Emphasize Proper Management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" y="1905000"/>
            <a:ext cx="4648028" cy="3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3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Collection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2671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Simply put…Food Scrap Transfer station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Provides one central location to build-up collection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Ideal for rural communities that lack space for full-scale compost facility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Materials are covered each day (odor/vectors)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Once full, roll-offs are taken to larger facility for processing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Regulated under Department Rule Chapter 402, “Transfer Stations and Storage Sites for Solid Waste”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2.bp.blogspot.com/-an8a5stifyU/UbiWyvvr-FI/AAAAAAAAAg0/gPdUmSvAW0c/s640/dumpster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95794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k.A.King\AppData\Local\Microsoft\Windows\Temporary Internet Files\Content.Outlook\POBSPCFU\VDOT Portable Roll-off Containers 2011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292475" cy="21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1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F0FB-E140-46E0-8B93-56EE25C8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for Collected Scraps?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55C1-514F-4E12-A5C0-CB525C59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Compost onsite = Most efficient option</a:t>
            </a:r>
          </a:p>
          <a:p>
            <a:r>
              <a:rPr lang="en-US" dirty="0"/>
              <a:t>Compost offsite = Requires Transport</a:t>
            </a:r>
          </a:p>
          <a:p>
            <a:pPr lvl="2"/>
            <a:r>
              <a:rPr lang="en-US" dirty="0"/>
              <a:t>Community-based site</a:t>
            </a:r>
          </a:p>
          <a:p>
            <a:pPr lvl="2"/>
            <a:r>
              <a:rPr lang="en-US" dirty="0"/>
              <a:t>On Farm Compost Site (Compost Management Plan)</a:t>
            </a:r>
          </a:p>
          <a:p>
            <a:r>
              <a:rPr lang="en-US" dirty="0"/>
              <a:t>Take to Anaerobic Digester (Offsite)</a:t>
            </a:r>
          </a:p>
          <a:p>
            <a:pPr lvl="2"/>
            <a:r>
              <a:rPr lang="en-US" dirty="0"/>
              <a:t>Requires Transport—several programs available</a:t>
            </a:r>
          </a:p>
        </p:txBody>
      </p:sp>
    </p:spTree>
    <p:extLst>
      <p:ext uri="{BB962C8B-B14F-4D97-AF65-F5344CB8AC3E}">
        <p14:creationId xmlns:p14="http://schemas.microsoft.com/office/powerpoint/2010/main" val="159894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Composting</a:t>
            </a:r>
          </a:p>
        </p:txBody>
      </p:sp>
      <p:pic>
        <p:nvPicPr>
          <p:cNvPr id="13315" name="Picture 2" descr="http://www.denvergov.org/Portals/709/images/compost%20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28800"/>
            <a:ext cx="4381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cuesa.org/sites/default/files/imagecache/a_orig_size/compost_cycl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800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77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1c32aabf-4d64-467b-85f7-1fb9ace29543@namprd09">
            <a:extLst>
              <a:ext uri="{FF2B5EF4-FFF2-40B4-BE49-F238E27FC236}">
                <a16:creationId xmlns:a16="http://schemas.microsoft.com/office/drawing/2014/main" id="{4E15A6F2-21A5-4751-8242-7FD5C14C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68775"/>
            <a:ext cx="24257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63335cc7-9c39-43b6-b1a5-8bb348b4795d@namprd09">
            <a:extLst>
              <a:ext uri="{FF2B5EF4-FFF2-40B4-BE49-F238E27FC236}">
                <a16:creationId xmlns:a16="http://schemas.microsoft.com/office/drawing/2014/main" id="{309D293B-0902-4C63-96C7-9644AB9D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75125"/>
            <a:ext cx="24161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 descr="7751a4f1-da01-40e5-a8df-f5eccf5f493d@namprd09">
            <a:extLst>
              <a:ext uri="{FF2B5EF4-FFF2-40B4-BE49-F238E27FC236}">
                <a16:creationId xmlns:a16="http://schemas.microsoft.com/office/drawing/2014/main" id="{A86BFE24-BAE1-44FC-BF92-3873BAC9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" y="670780"/>
            <a:ext cx="38179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d09f5931-82f3-4b16-9b34-3e51fce40068@namprd09">
            <a:extLst>
              <a:ext uri="{FF2B5EF4-FFF2-40B4-BE49-F238E27FC236}">
                <a16:creationId xmlns:a16="http://schemas.microsoft.com/office/drawing/2014/main" id="{784F6FCB-AD63-48A4-859E-AE3883CE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7" y="654843"/>
            <a:ext cx="398462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5">
            <a:extLst>
              <a:ext uri="{FF2B5EF4-FFF2-40B4-BE49-F238E27FC236}">
                <a16:creationId xmlns:a16="http://schemas.microsoft.com/office/drawing/2014/main" id="{C607A664-D1CB-4266-A996-1B9BA718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679" y="4495800"/>
            <a:ext cx="3257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C0C0C0"/>
              </a:buClr>
              <a:buSzPct val="70000"/>
              <a:buFont typeface="Wingdings" panose="05000000000000000000" pitchFamily="2" charset="2"/>
              <a:buChar char="q"/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 i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CC064D"/>
              </a:buClr>
              <a:buFont typeface="Wingdings" panose="05000000000000000000" pitchFamily="2" charset="2"/>
              <a:buChar char="w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SzPct val="115000"/>
              <a:buBlip>
                <a:blip r:embed="rId6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6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6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6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6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Massabesic Middle School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Food Scrap Compost Pilot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2016-2017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Mark.A.King\AppData\Local\Microsoft\Windows\Temporary Internet Files\Content.Outlook\8DUOUIHF\2015-12-10 09.52.22.jpg">
            <a:extLst>
              <a:ext uri="{FF2B5EF4-FFF2-40B4-BE49-F238E27FC236}">
                <a16:creationId xmlns:a16="http://schemas.microsoft.com/office/drawing/2014/main" id="{A31E5B83-D38D-4E7E-9CC5-D546731F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7696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">
            <a:extLst>
              <a:ext uri="{FF2B5EF4-FFF2-40B4-BE49-F238E27FC236}">
                <a16:creationId xmlns:a16="http://schemas.microsoft.com/office/drawing/2014/main" id="{31B6F9E0-5E6B-4FDC-A829-6DB1DEB0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62600"/>
            <a:ext cx="670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C0C0C0"/>
              </a:buClr>
              <a:buSzPct val="70000"/>
              <a:buFont typeface="Wingdings" panose="05000000000000000000" pitchFamily="2" charset="2"/>
              <a:buChar char="q"/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 i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CC064D"/>
              </a:buClr>
              <a:buFont typeface="Wingdings" panose="05000000000000000000" pitchFamily="2" charset="2"/>
              <a:buChar char="w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SzPct val="115000"/>
              <a:buBlip>
                <a:blip r:embed="rId3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Composting ‘on-site’ at Massabesic Middle School, Waterboro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50D8116-6438-4303-9DBA-AB889C00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Pilot Projects-Town of Skowhegan </a:t>
            </a:r>
          </a:p>
        </p:txBody>
      </p:sp>
      <p:pic>
        <p:nvPicPr>
          <p:cNvPr id="36867" name="Picture 6" descr="SWMF 1st annual open house">
            <a:extLst>
              <a:ext uri="{FF2B5EF4-FFF2-40B4-BE49-F238E27FC236}">
                <a16:creationId xmlns:a16="http://schemas.microsoft.com/office/drawing/2014/main" id="{03576A26-6FE3-4961-9245-24A60D3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3975"/>
            <a:ext cx="3048000" cy="22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SWMF 1st annual open house">
            <a:extLst>
              <a:ext uri="{FF2B5EF4-FFF2-40B4-BE49-F238E27FC236}">
                <a16:creationId xmlns:a16="http://schemas.microsoft.com/office/drawing/2014/main" id="{966FAE30-AEBD-4653-ABE3-00E44229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776663"/>
            <a:ext cx="3276600" cy="24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37217461-B0AA-4820-81BA-D6FBA29D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3975"/>
            <a:ext cx="28067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0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C9BD4D1-FC12-4455-BE6A-7601F5FB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2013 Food Scrap Recovery Program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3EC84538-8A73-42D2-9B1C-B00C1285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19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86E77B7D-FDEE-4E0A-AD80-492CEFF6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9DD61618-E412-4FE1-8B33-908A85C9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9095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44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EE2498B2-84DC-4A1B-B7D8-7DEEFA0E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060450"/>
            <a:ext cx="4581525" cy="34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MVC-008X">
            <a:extLst>
              <a:ext uri="{FF2B5EF4-FFF2-40B4-BE49-F238E27FC236}">
                <a16:creationId xmlns:a16="http://schemas.microsoft.com/office/drawing/2014/main" id="{CE74C7CB-A4A1-416E-B57F-CC3EA8E4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055688"/>
            <a:ext cx="3249612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2" descr="SWMF 1st annual open house">
            <a:extLst>
              <a:ext uri="{FF2B5EF4-FFF2-40B4-BE49-F238E27FC236}">
                <a16:creationId xmlns:a16="http://schemas.microsoft.com/office/drawing/2014/main" id="{78591B72-8B22-4664-99DE-EBE656CE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657600"/>
            <a:ext cx="32194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2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Staying out of Trouble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295400"/>
            <a:ext cx="8586651" cy="42671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Keep collection site clean and free of litter;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Make sure that containers have tight-fitting lids;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Remove organics at least once weekly and more frequently during the summer months;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If you notice odors or leachate, amend with absorbent material (carbon); and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If you reach out for help when problems first begin, you will have a much better outcome.</a:t>
            </a:r>
          </a:p>
        </p:txBody>
      </p:sp>
    </p:spTree>
    <p:extLst>
      <p:ext uri="{BB962C8B-B14F-4D97-AF65-F5344CB8AC3E}">
        <p14:creationId xmlns:p14="http://schemas.microsoft.com/office/powerpoint/2010/main" val="1176603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waste reduction plan is to avoid creating it in the first place!</a:t>
            </a:r>
          </a:p>
          <a:p>
            <a:r>
              <a:rPr lang="en-US" dirty="0"/>
              <a:t>Follow food re-use hierarchy.</a:t>
            </a:r>
          </a:p>
          <a:p>
            <a:r>
              <a:rPr lang="en-US" dirty="0"/>
              <a:t>Identify obstacles and develop ways to overcome.</a:t>
            </a:r>
          </a:p>
          <a:p>
            <a:r>
              <a:rPr lang="en-US" dirty="0"/>
              <a:t>Create a program that benefits many.</a:t>
            </a:r>
          </a:p>
          <a:p>
            <a:r>
              <a:rPr lang="en-US" dirty="0"/>
              <a:t>Have fun doing it!!!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6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553200" cy="6381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505200"/>
            <a:ext cx="2362200" cy="45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i="1" cap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www.maine.gov/dep</a:t>
            </a:r>
          </a:p>
        </p:txBody>
      </p:sp>
    </p:spTree>
    <p:extLst>
      <p:ext uri="{BB962C8B-B14F-4D97-AF65-F5344CB8AC3E}">
        <p14:creationId xmlns:p14="http://schemas.microsoft.com/office/powerpoint/2010/main" val="3727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45" y="84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Benefits of Consolidated Collection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90005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Allow accumulation of adequate volumes of organics, making trucking economically feasible;</a:t>
            </a:r>
          </a:p>
          <a:p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/>
              <a:t>Allow residents to source-separate and collect food from home and bring it to one central location for delivery to a higher end-use;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/>
              <a:t>Helps to fulfill the demand for organics inputs at larger processing facilities; and </a:t>
            </a:r>
          </a:p>
          <a:p>
            <a:r>
              <a:rPr lang="en-US" sz="2800" dirty="0"/>
              <a:t> 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/>
              <a:t>Enhanced organics collection bolsters state’s recycling rate.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066800"/>
          </a:xfrm>
        </p:spPr>
        <p:txBody>
          <a:bodyPr>
            <a:normAutofit/>
          </a:bodyPr>
          <a:lstStyle/>
          <a:p>
            <a:r>
              <a:rPr lang="en-US" b="1" dirty="0"/>
              <a:t>What Can Be Collected?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4570" y="7155363"/>
            <a:ext cx="7239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 accumulation of adequate volumes of organics, making trucking economically feasible;</a:t>
            </a:r>
          </a:p>
          <a:p>
            <a:r>
              <a:rPr lang="en-US" sz="28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Allow residents to source-separate and collect food from home and bring it to one central location for delivery to a higher end-use;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Helps to fulfill the demand for organics inputs at larger processing facilities; and </a:t>
            </a:r>
          </a:p>
          <a:p>
            <a:r>
              <a:rPr lang="en-US" sz="28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organics collection bolsters state’s recycling rate.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0D5667-51FC-4DF8-9599-2A65E05B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401585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items should be targeted for collection: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Fruits and vegetables;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Pasta and bread;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Egg shells, seafood </a:t>
            </a: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(including shells);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Meat and fish (including bones);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Coffee grounds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 away from </a:t>
            </a: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the following contaminants: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 materials (dairy and fryolator grease);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 wastes (dog and cat specifically);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Unbleached paper napkins;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Soiled pizza boxes;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Diapers and sanitary napkins;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compostable plates, cups and utensils; and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Glass, plastic or metals of any kind.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0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373563"/>
          </a:xfrm>
        </p:spPr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083398"/>
            <a:ext cx="2899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Type IB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8" y="334979"/>
            <a:ext cx="4621822" cy="286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8" y="3200401"/>
            <a:ext cx="4621822" cy="2852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200401"/>
            <a:ext cx="4343400" cy="28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373563"/>
          </a:xfrm>
        </p:spPr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083398"/>
            <a:ext cx="2890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Type IC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4" y="381001"/>
            <a:ext cx="4624085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" y="3048001"/>
            <a:ext cx="4624084" cy="3005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48001"/>
            <a:ext cx="4343400" cy="30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Staff….</a:t>
            </a:r>
          </a:p>
        </p:txBody>
      </p:sp>
      <p:pic>
        <p:nvPicPr>
          <p:cNvPr id="4" name="Picture 2" descr="raos coffee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962399" cy="2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5105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 Exercise in “Patience”</a:t>
            </a:r>
          </a:p>
        </p:txBody>
      </p:sp>
    </p:spTree>
    <p:extLst>
      <p:ext uri="{BB962C8B-B14F-4D97-AF65-F5344CB8AC3E}">
        <p14:creationId xmlns:p14="http://schemas.microsoft.com/office/powerpoint/2010/main" val="21351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itchen scraps are recycled in our innovative recycling program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Food Recovery-Kitchen Prep.</a:t>
            </a:r>
          </a:p>
        </p:txBody>
      </p:sp>
      <p:pic>
        <p:nvPicPr>
          <p:cNvPr id="4" name="Picture 2" descr="1juidies slim j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28750"/>
            <a:ext cx="2438400" cy="32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udies prep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428750"/>
            <a:ext cx="2947922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181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“Pre-Consumer”</a:t>
            </a:r>
          </a:p>
        </p:txBody>
      </p:sp>
    </p:spTree>
    <p:extLst>
      <p:ext uri="{BB962C8B-B14F-4D97-AF65-F5344CB8AC3E}">
        <p14:creationId xmlns:p14="http://schemas.microsoft.com/office/powerpoint/2010/main" val="299540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WE pics"/>
          <p:cNvPicPr>
            <a:picLocks noChangeAspect="1" noChangeArrowheads="1"/>
          </p:cNvPicPr>
          <p:nvPr/>
        </p:nvPicPr>
        <p:blipFill>
          <a:blip r:embed="rId3" cstate="print">
            <a:lum bright="1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" y="1615131"/>
            <a:ext cx="3446782" cy="25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33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Food Recovery-Plate Scrapings</a:t>
            </a:r>
          </a:p>
        </p:txBody>
      </p:sp>
      <p:pic>
        <p:nvPicPr>
          <p:cNvPr id="6" name="Picture 2" descr="P10006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15131"/>
            <a:ext cx="2743200" cy="25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10006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19250"/>
            <a:ext cx="2681192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4648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“Post-Consumer”</a:t>
            </a:r>
          </a:p>
        </p:txBody>
      </p:sp>
    </p:spTree>
    <p:extLst>
      <p:ext uri="{BB962C8B-B14F-4D97-AF65-F5344CB8AC3E}">
        <p14:creationId xmlns:p14="http://schemas.microsoft.com/office/powerpoint/2010/main" val="24142171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827</Words>
  <Application>Microsoft Office PowerPoint</Application>
  <PresentationFormat>On-screen Show (4:3)</PresentationFormat>
  <Paragraphs>147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Setting-up a Consolidated Collection Facility</vt:lpstr>
      <vt:lpstr>Consolidated Collection Center</vt:lpstr>
      <vt:lpstr>Benefits of Consolidated Collection</vt:lpstr>
      <vt:lpstr>What Can Be Collected?</vt:lpstr>
      <vt:lpstr>PowerPoint Presentation</vt:lpstr>
      <vt:lpstr>PowerPoint Presentation</vt:lpstr>
      <vt:lpstr>Training Staff….</vt:lpstr>
      <vt:lpstr>PowerPoint Presentation</vt:lpstr>
      <vt:lpstr>PowerPoint Presentation</vt:lpstr>
      <vt:lpstr>Separation</vt:lpstr>
      <vt:lpstr>Residential:  Curbside picked weekly…</vt:lpstr>
      <vt:lpstr>Residential: Large Scale</vt:lpstr>
      <vt:lpstr>Stand-alone Collection Sites</vt:lpstr>
      <vt:lpstr>Do You Have Room?</vt:lpstr>
      <vt:lpstr>General Facility Layout Requirements</vt:lpstr>
      <vt:lpstr>Regulatory Requirements</vt:lpstr>
      <vt:lpstr>What About The Public?</vt:lpstr>
      <vt:lpstr>Public Perception</vt:lpstr>
      <vt:lpstr>Emphasize Proper Management</vt:lpstr>
      <vt:lpstr>Options for Collected Scraps?</vt:lpstr>
      <vt:lpstr>Composting</vt:lpstr>
      <vt:lpstr>PowerPoint Presentation</vt:lpstr>
      <vt:lpstr>PowerPoint Presentation</vt:lpstr>
      <vt:lpstr>Pilot Projects-Town of Skowhegan </vt:lpstr>
      <vt:lpstr>2013 Food Scrap Recovery Program</vt:lpstr>
      <vt:lpstr>PowerPoint Presentation</vt:lpstr>
      <vt:lpstr>Staying out of Trouble</vt:lpstr>
      <vt:lpstr>In Closing…</vt:lpstr>
      <vt:lpstr>www.maine.gov/dep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Wright</dc:creator>
  <cp:lastModifiedBy>Olivia Kunesh</cp:lastModifiedBy>
  <cp:revision>138</cp:revision>
  <cp:lastPrinted>2014-12-15T15:48:08Z</cp:lastPrinted>
  <dcterms:created xsi:type="dcterms:W3CDTF">2012-12-27T15:14:24Z</dcterms:created>
  <dcterms:modified xsi:type="dcterms:W3CDTF">2023-03-02T12:52:35Z</dcterms:modified>
</cp:coreProperties>
</file>