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7" r:id="rId2"/>
    <p:sldId id="288" r:id="rId3"/>
    <p:sldId id="418" r:id="rId4"/>
    <p:sldId id="479" r:id="rId5"/>
    <p:sldId id="540" r:id="rId6"/>
    <p:sldId id="542" r:id="rId7"/>
    <p:sldId id="543" r:id="rId8"/>
    <p:sldId id="430" r:id="rId9"/>
    <p:sldId id="473" r:id="rId10"/>
    <p:sldId id="475" r:id="rId11"/>
    <p:sldId id="611" r:id="rId12"/>
    <p:sldId id="576" r:id="rId13"/>
    <p:sldId id="545" r:id="rId14"/>
    <p:sldId id="800" r:id="rId15"/>
    <p:sldId id="801" r:id="rId16"/>
    <p:sldId id="802" r:id="rId17"/>
    <p:sldId id="462" r:id="rId18"/>
    <p:sldId id="549" r:id="rId19"/>
    <p:sldId id="664" r:id="rId20"/>
    <p:sldId id="665" r:id="rId21"/>
    <p:sldId id="550" r:id="rId22"/>
    <p:sldId id="554" r:id="rId23"/>
    <p:sldId id="529" r:id="rId24"/>
    <p:sldId id="584" r:id="rId25"/>
    <p:sldId id="620" r:id="rId26"/>
    <p:sldId id="646" r:id="rId27"/>
    <p:sldId id="647" r:id="rId28"/>
    <p:sldId id="622" r:id="rId29"/>
    <p:sldId id="648" r:id="rId30"/>
    <p:sldId id="649" r:id="rId31"/>
    <p:sldId id="624" r:id="rId32"/>
    <p:sldId id="626" r:id="rId33"/>
    <p:sldId id="625" r:id="rId34"/>
    <p:sldId id="627" r:id="rId35"/>
    <p:sldId id="628" r:id="rId36"/>
    <p:sldId id="629" r:id="rId37"/>
    <p:sldId id="482" r:id="rId38"/>
    <p:sldId id="590" r:id="rId39"/>
    <p:sldId id="546" r:id="rId40"/>
    <p:sldId id="691" r:id="rId41"/>
    <p:sldId id="535" r:id="rId42"/>
    <p:sldId id="652" r:id="rId43"/>
    <p:sldId id="692" r:id="rId44"/>
    <p:sldId id="613" r:id="rId45"/>
    <p:sldId id="572" r:id="rId46"/>
    <p:sldId id="480" r:id="rId47"/>
    <p:sldId id="667" r:id="rId48"/>
    <p:sldId id="557" r:id="rId49"/>
    <p:sldId id="484" r:id="rId50"/>
    <p:sldId id="485" r:id="rId51"/>
    <p:sldId id="487" r:id="rId52"/>
    <p:sldId id="486" r:id="rId53"/>
    <p:sldId id="666" r:id="rId54"/>
    <p:sldId id="656" r:id="rId55"/>
    <p:sldId id="655" r:id="rId56"/>
    <p:sldId id="657" r:id="rId57"/>
    <p:sldId id="659" r:id="rId58"/>
    <p:sldId id="658" r:id="rId59"/>
    <p:sldId id="631" r:id="rId60"/>
    <p:sldId id="822" r:id="rId61"/>
    <p:sldId id="693" r:id="rId62"/>
    <p:sldId id="830" r:id="rId63"/>
    <p:sldId id="82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6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9CC2B-CF2D-4E1D-A9E3-370C29B33B4B}"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9B64F-72C7-4BC4-8967-BE5A2A2EE30E}" type="slidenum">
              <a:rPr lang="en-US" smtClean="0"/>
              <a:t>‹#›</a:t>
            </a:fld>
            <a:endParaRPr lang="en-US"/>
          </a:p>
        </p:txBody>
      </p:sp>
    </p:spTree>
    <p:extLst>
      <p:ext uri="{BB962C8B-B14F-4D97-AF65-F5344CB8AC3E}">
        <p14:creationId xmlns:p14="http://schemas.microsoft.com/office/powerpoint/2010/main" val="237819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r>
              <a:rPr lang="en-US" altLang="en-US"/>
              <a:t>Introduction: DEP, SZ</a:t>
            </a:r>
          </a:p>
          <a:p>
            <a:endParaRPr lang="en-US" altLang="en-US"/>
          </a:p>
        </p:txBody>
      </p:sp>
      <p:sp>
        <p:nvSpPr>
          <p:cNvPr id="87044" name="Slide Number Placeholder 3"/>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37132445-EF3E-4313-B8FC-2BD8FA10D888}"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Arial" charset="0"/>
              </a:rPr>
              <a:pPr marL="0" marR="0" lvl="0" indent="0" algn="r" defTabSz="931863"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p:spPr>
        <p:txBody>
          <a:bodyPr/>
          <a:lstStyle/>
          <a:p>
            <a:r>
              <a:rPr lang="en-US" altLang="en-US"/>
              <a:t>Any portion of the lot within 100 feet must meet the requirement, not just one point within 100 feet. </a:t>
            </a:r>
          </a:p>
          <a:p>
            <a:r>
              <a:rPr lang="en-US" altLang="en-US"/>
              <a:t>Lot does not have to include / be on the shoreline. </a:t>
            </a:r>
          </a:p>
        </p:txBody>
      </p:sp>
      <p:sp>
        <p:nvSpPr>
          <p:cNvPr id="107524" name="Slide Number Placeholder 3"/>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spcBef>
                <a:spcPct val="0"/>
              </a:spcBef>
            </a:pPr>
            <a:fld id="{D13F3A77-E894-4F68-92EA-FA4C7A8DCC74}" type="slidenum">
              <a:rPr lang="en-US" altLang="en-US" smtClean="0"/>
              <a:pPr>
                <a:spcBef>
                  <a:spcPct val="0"/>
                </a:spcBef>
              </a:pPr>
              <a:t>10</a:t>
            </a:fld>
            <a:endParaRPr lang="en-US" altLang="en-US"/>
          </a:p>
        </p:txBody>
      </p:sp>
    </p:spTree>
    <p:extLst>
      <p:ext uri="{BB962C8B-B14F-4D97-AF65-F5344CB8AC3E}">
        <p14:creationId xmlns:p14="http://schemas.microsoft.com/office/powerpoint/2010/main" val="1382665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r>
              <a:rPr lang="en-US" altLang="en-US"/>
              <a:t>Purpose of shore frontage standard</a:t>
            </a:r>
          </a:p>
        </p:txBody>
      </p:sp>
      <p:sp>
        <p:nvSpPr>
          <p:cNvPr id="106500" name="Slide Number Placeholder 3"/>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spcBef>
                <a:spcPct val="0"/>
              </a:spcBef>
            </a:pPr>
            <a:fld id="{CB33FA32-D06C-4F9F-A79E-0409EE05D736}"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p:spPr>
        <p:txBody>
          <a:bodyPr/>
          <a:lstStyle/>
          <a:p>
            <a:r>
              <a:rPr lang="en-US" altLang="en-US"/>
              <a:t>Nearest means the measurement is not necessary perpendicular to shoreline or structure.</a:t>
            </a:r>
          </a:p>
          <a:p>
            <a:r>
              <a:rPr lang="en-US" altLang="en-US"/>
              <a:t>Setback is not measured along the ground.</a:t>
            </a:r>
          </a:p>
          <a:p>
            <a:r>
              <a:rPr lang="en-US" altLang="en-US"/>
              <a:t>Nearest part of a dwelling is often the eves, patio or deck. </a:t>
            </a:r>
          </a:p>
        </p:txBody>
      </p:sp>
      <p:sp>
        <p:nvSpPr>
          <p:cNvPr id="111620"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F4B8FF15-3351-464A-A97B-84F882E979DD}" type="slidenum">
              <a:rPr lang="en-US" altLang="en-US" smtClean="0"/>
              <a:pPr>
                <a:spcBef>
                  <a:spcPct val="0"/>
                </a:spcBef>
              </a:pPr>
              <a:t>12</a:t>
            </a:fld>
            <a:endParaRPr lang="en-US" altLang="en-US"/>
          </a:p>
        </p:txBody>
      </p:sp>
    </p:spTree>
    <p:extLst>
      <p:ext uri="{BB962C8B-B14F-4D97-AF65-F5344CB8AC3E}">
        <p14:creationId xmlns:p14="http://schemas.microsoft.com/office/powerpoint/2010/main" val="226427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p:spPr>
        <p:txBody>
          <a:bodyPr/>
          <a:lstStyle/>
          <a:p>
            <a:r>
              <a:rPr lang="en-US" altLang="en-US"/>
              <a:t>In most districts, the height limit is 35 feet. </a:t>
            </a:r>
          </a:p>
          <a:p>
            <a:endParaRPr lang="en-US" altLang="en-US"/>
          </a:p>
        </p:txBody>
      </p:sp>
      <p:sp>
        <p:nvSpPr>
          <p:cNvPr id="114692"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231EEB10-726A-4D69-B1D2-080AE5E3DCCB}" type="slidenum">
              <a:rPr lang="en-US" altLang="en-US" smtClean="0">
                <a:solidFill>
                  <a:srgbClr val="000000"/>
                </a:solidFill>
              </a:rPr>
              <a:pPr>
                <a:spcBef>
                  <a:spcPct val="0"/>
                </a:spcBef>
              </a:pPr>
              <a:t>13</a:t>
            </a:fld>
            <a:endParaRPr lang="en-US" altLang="en-US">
              <a:solidFill>
                <a:srgbClr val="000000"/>
              </a:solidFill>
            </a:endParaRPr>
          </a:p>
        </p:txBody>
      </p:sp>
    </p:spTree>
    <p:extLst>
      <p:ext uri="{BB962C8B-B14F-4D97-AF65-F5344CB8AC3E}">
        <p14:creationId xmlns:p14="http://schemas.microsoft.com/office/powerpoint/2010/main" val="3260325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p:spPr>
        <p:txBody>
          <a:bodyPr/>
          <a:lstStyle/>
          <a:p>
            <a:r>
              <a:rPr lang="en-US" altLang="en-US"/>
              <a:t>In most districts, the height limit is 35 feet. </a:t>
            </a:r>
          </a:p>
          <a:p>
            <a:endParaRPr lang="en-US" altLang="en-US"/>
          </a:p>
        </p:txBody>
      </p:sp>
      <p:sp>
        <p:nvSpPr>
          <p:cNvPr id="114692"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231EEB10-726A-4D69-B1D2-080AE5E3DCCB}" type="slidenum">
              <a:rPr lang="en-US" altLang="en-US" smtClean="0">
                <a:solidFill>
                  <a:srgbClr val="000000"/>
                </a:solidFill>
              </a:rPr>
              <a:pPr>
                <a:spcBef>
                  <a:spcPct val="0"/>
                </a:spcBef>
              </a:pPr>
              <a:t>14</a:t>
            </a:fld>
            <a:endParaRPr lang="en-US" altLang="en-US">
              <a:solidFill>
                <a:srgbClr val="000000"/>
              </a:solidFill>
            </a:endParaRPr>
          </a:p>
        </p:txBody>
      </p:sp>
    </p:spTree>
    <p:extLst>
      <p:ext uri="{BB962C8B-B14F-4D97-AF65-F5344CB8AC3E}">
        <p14:creationId xmlns:p14="http://schemas.microsoft.com/office/powerpoint/2010/main" val="393887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p:spPr>
        <p:txBody>
          <a:bodyPr/>
          <a:lstStyle/>
          <a:p>
            <a:r>
              <a:rPr lang="en-US" altLang="en-US"/>
              <a:t>In most districts, the height limit is 35 feet. </a:t>
            </a:r>
          </a:p>
          <a:p>
            <a:endParaRPr lang="en-US" altLang="en-US"/>
          </a:p>
        </p:txBody>
      </p:sp>
      <p:sp>
        <p:nvSpPr>
          <p:cNvPr id="114692"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231EEB10-726A-4D69-B1D2-080AE5E3DCCB}" type="slidenum">
              <a:rPr lang="en-US" altLang="en-US" smtClean="0">
                <a:solidFill>
                  <a:srgbClr val="000000"/>
                </a:solidFill>
              </a:rPr>
              <a:pPr>
                <a:spcBef>
                  <a:spcPct val="0"/>
                </a:spcBef>
              </a:pPr>
              <a:t>15</a:t>
            </a:fld>
            <a:endParaRPr lang="en-US" altLang="en-US">
              <a:solidFill>
                <a:srgbClr val="000000"/>
              </a:solidFill>
            </a:endParaRPr>
          </a:p>
        </p:txBody>
      </p:sp>
    </p:spTree>
    <p:extLst>
      <p:ext uri="{BB962C8B-B14F-4D97-AF65-F5344CB8AC3E}">
        <p14:creationId xmlns:p14="http://schemas.microsoft.com/office/powerpoint/2010/main" val="1447620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p:spPr>
        <p:txBody>
          <a:bodyPr/>
          <a:lstStyle/>
          <a:p>
            <a:r>
              <a:rPr lang="en-US" altLang="en-US"/>
              <a:t>In most districts, the height limit is 35 feet. </a:t>
            </a:r>
          </a:p>
          <a:p>
            <a:endParaRPr lang="en-US" altLang="en-US"/>
          </a:p>
        </p:txBody>
      </p:sp>
      <p:sp>
        <p:nvSpPr>
          <p:cNvPr id="114692"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231EEB10-726A-4D69-B1D2-080AE5E3DCCB}" type="slidenum">
              <a:rPr lang="en-US" altLang="en-US" smtClean="0">
                <a:solidFill>
                  <a:srgbClr val="000000"/>
                </a:solidFill>
              </a:rPr>
              <a:pPr>
                <a:spcBef>
                  <a:spcPct val="0"/>
                </a:spcBef>
              </a:pPr>
              <a:t>16</a:t>
            </a:fld>
            <a:endParaRPr lang="en-US" altLang="en-US">
              <a:solidFill>
                <a:srgbClr val="000000"/>
              </a:solidFill>
            </a:endParaRPr>
          </a:p>
        </p:txBody>
      </p:sp>
    </p:spTree>
    <p:extLst>
      <p:ext uri="{BB962C8B-B14F-4D97-AF65-F5344CB8AC3E}">
        <p14:creationId xmlns:p14="http://schemas.microsoft.com/office/powerpoint/2010/main" val="4063178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A2AD2517-973E-46D7-9560-CB9A567079D6}"/>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E8CF07C6-CC75-4A9B-ACA5-EBC53544E2F0}"/>
              </a:ext>
            </a:extLst>
          </p:cNvPr>
          <p:cNvSpPr>
            <a:spLocks noGrp="1"/>
          </p:cNvSpPr>
          <p:nvPr>
            <p:ph type="body" idx="1"/>
          </p:nvPr>
        </p:nvSpPr>
        <p:spPr>
          <a:noFill/>
        </p:spPr>
        <p:txBody>
          <a:bodyPr/>
          <a:lstStyle/>
          <a:p>
            <a:endParaRPr lang="en-US" altLang="en-US"/>
          </a:p>
        </p:txBody>
      </p:sp>
      <p:sp>
        <p:nvSpPr>
          <p:cNvPr id="64516" name="Slide Number Placeholder 3">
            <a:extLst>
              <a:ext uri="{FF2B5EF4-FFF2-40B4-BE49-F238E27FC236}">
                <a16:creationId xmlns:a16="http://schemas.microsoft.com/office/drawing/2014/main" id="{93D8E4B9-C491-46D1-BC14-D6D4F68998CB}"/>
              </a:ext>
            </a:extLst>
          </p:cNvPr>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Calibri" panose="020F0502020204030204" pitchFamily="34" charset="0"/>
              </a:defRPr>
            </a:lvl1pPr>
            <a:lvl2pPr marL="742950" indent="-285750" defTabSz="931863" eaLnBrk="0" hangingPunct="0">
              <a:spcBef>
                <a:spcPct val="30000"/>
              </a:spcBef>
              <a:defRPr sz="1200">
                <a:solidFill>
                  <a:schemeClr val="tx1"/>
                </a:solidFill>
                <a:latin typeface="Calibri" panose="020F0502020204030204" pitchFamily="34" charset="0"/>
              </a:defRPr>
            </a:lvl2pPr>
            <a:lvl3pPr marL="1143000" indent="-228600" defTabSz="931863" eaLnBrk="0" hangingPunct="0">
              <a:spcBef>
                <a:spcPct val="30000"/>
              </a:spcBef>
              <a:defRPr sz="1200">
                <a:solidFill>
                  <a:schemeClr val="tx1"/>
                </a:solidFill>
                <a:latin typeface="Calibri" panose="020F0502020204030204" pitchFamily="34" charset="0"/>
              </a:defRPr>
            </a:lvl3pPr>
            <a:lvl4pPr marL="1600200" indent="-228600" defTabSz="931863" eaLnBrk="0" hangingPunct="0">
              <a:spcBef>
                <a:spcPct val="30000"/>
              </a:spcBef>
              <a:defRPr sz="1200">
                <a:solidFill>
                  <a:schemeClr val="tx1"/>
                </a:solidFill>
                <a:latin typeface="Calibri" panose="020F0502020204030204" pitchFamily="34" charset="0"/>
              </a:defRPr>
            </a:lvl4pPr>
            <a:lvl5pPr marL="2057400" indent="-228600" defTabSz="931863" eaLnBrk="0" hangingPunct="0">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237292-41F2-4516-BEF8-C7D4F9F7A9CB}" type="slidenum">
              <a:rPr lang="en-US" altLang="en-US"/>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181100" y="698500"/>
            <a:ext cx="4648200" cy="3486150"/>
          </a:xfrm>
          <a:ln/>
        </p:spPr>
      </p:sp>
      <p:sp>
        <p:nvSpPr>
          <p:cNvPr id="150531" name="Rectangle 3"/>
          <p:cNvSpPr>
            <a:spLocks noGrp="1" noChangeArrowheads="1"/>
          </p:cNvSpPr>
          <p:nvPr>
            <p:ph type="body" idx="1"/>
          </p:nvPr>
        </p:nvSpPr>
        <p:spPr>
          <a:xfrm>
            <a:off x="935038" y="4414838"/>
            <a:ext cx="5140325" cy="4183062"/>
          </a:xfrm>
          <a:noFill/>
        </p:spPr>
        <p:txBody>
          <a:bodyPr/>
          <a:lstStyle/>
          <a:p>
            <a:pPr eaLnBrk="1" hangingPunct="1"/>
            <a:r>
              <a:rPr lang="en-US" altLang="en-US">
                <a:latin typeface="Arial" charset="0"/>
                <a:cs typeface="Arial" charset="0"/>
              </a:rPr>
              <a:t>Most projects are obvious, but use your professional judgement.</a:t>
            </a:r>
          </a:p>
          <a:p>
            <a:pPr eaLnBrk="1" hangingPunct="1"/>
            <a:r>
              <a:rPr lang="en-US" altLang="en-US">
                <a:latin typeface="Arial" charset="0"/>
                <a:cs typeface="Arial" charset="0"/>
              </a:rPr>
              <a:t>The applicant has the burden of proof.</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1181100" y="698500"/>
            <a:ext cx="4648200" cy="3486150"/>
          </a:xfrm>
          <a:ln/>
        </p:spPr>
      </p:sp>
      <p:sp>
        <p:nvSpPr>
          <p:cNvPr id="149507" name="Rectangle 3"/>
          <p:cNvSpPr>
            <a:spLocks noGrp="1" noChangeArrowheads="1"/>
          </p:cNvSpPr>
          <p:nvPr>
            <p:ph type="body" idx="1"/>
          </p:nvPr>
        </p:nvSpPr>
        <p:spPr>
          <a:xfrm>
            <a:off x="935038" y="4414838"/>
            <a:ext cx="5140325" cy="4183062"/>
          </a:xfrm>
          <a:noFill/>
        </p:spPr>
        <p:txBody>
          <a:bodyPr/>
          <a:lstStyle/>
          <a:p>
            <a:pPr eaLnBrk="1" hangingPunct="1"/>
            <a:r>
              <a:rPr lang="en-US" altLang="en-US">
                <a:latin typeface="Arial" charset="0"/>
                <a:cs typeface="Arial" charset="0"/>
              </a:rPr>
              <a:t>Many structures are nonconforming to setbacks</a:t>
            </a:r>
          </a:p>
        </p:txBody>
      </p:sp>
    </p:spTree>
    <p:extLst>
      <p:ext uri="{BB962C8B-B14F-4D97-AF65-F5344CB8AC3E}">
        <p14:creationId xmlns:p14="http://schemas.microsoft.com/office/powerpoint/2010/main" val="222346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81100" y="698500"/>
            <a:ext cx="4648200" cy="3486150"/>
          </a:xfrm>
          <a:ln/>
        </p:spPr>
      </p:sp>
      <p:sp>
        <p:nvSpPr>
          <p:cNvPr id="56323" name="Rectangle 3"/>
          <p:cNvSpPr>
            <a:spLocks noGrp="1" noChangeArrowheads="1"/>
          </p:cNvSpPr>
          <p:nvPr>
            <p:ph type="body" idx="1"/>
          </p:nvPr>
        </p:nvSpPr>
        <p:spPr>
          <a:xfrm>
            <a:off x="935038" y="4414838"/>
            <a:ext cx="5140325" cy="4183062"/>
          </a:xfrm>
          <a:noFill/>
        </p:spPr>
        <p:txBody>
          <a:bodyPr/>
          <a:lstStyle/>
          <a:p>
            <a:pPr eaLnBrk="1" hangingPunct="1"/>
            <a:r>
              <a:rPr lang="en-US" dirty="0"/>
              <a:t>Great ponds have surface area of 10+ acres or 30+ acre impoundments.</a:t>
            </a:r>
          </a:p>
          <a:p>
            <a:pPr eaLnBrk="1" hangingPunct="1"/>
            <a:r>
              <a:rPr lang="en-US" dirty="0"/>
              <a:t>Streams start at the confluence of two perennial streams or the outlet of a great pond</a:t>
            </a:r>
          </a:p>
          <a:p>
            <a:pPr eaLnBrk="1" hangingPunct="1"/>
            <a:r>
              <a:rPr lang="en-US" dirty="0"/>
              <a:t>Rivers begin where it drains 25 square miles</a:t>
            </a:r>
          </a:p>
          <a:p>
            <a:pPr eaLnBrk="1" hangingPunct="1"/>
            <a:r>
              <a:rPr lang="en-US" dirty="0"/>
              <a:t>Coastal wetlands include all areas below the highest annual tide, including tidal portions of rivers.</a:t>
            </a:r>
          </a:p>
          <a:p>
            <a:pPr eaLnBrk="1" hangingPunct="1"/>
            <a:r>
              <a:rPr lang="en-US" dirty="0"/>
              <a:t>Freshwater wetlands are 10+ acre wetlands</a:t>
            </a:r>
          </a:p>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1181100" y="698500"/>
            <a:ext cx="4648200" cy="3486150"/>
          </a:xfrm>
          <a:ln/>
        </p:spPr>
      </p:sp>
      <p:sp>
        <p:nvSpPr>
          <p:cNvPr id="149507" name="Rectangle 3"/>
          <p:cNvSpPr>
            <a:spLocks noGrp="1" noChangeArrowheads="1"/>
          </p:cNvSpPr>
          <p:nvPr>
            <p:ph type="body" idx="1"/>
          </p:nvPr>
        </p:nvSpPr>
        <p:spPr>
          <a:xfrm>
            <a:off x="935038" y="4414838"/>
            <a:ext cx="5140325" cy="4183062"/>
          </a:xfrm>
          <a:noFill/>
        </p:spPr>
        <p:txBody>
          <a:bodyPr/>
          <a:lstStyle/>
          <a:p>
            <a:pPr eaLnBrk="1" hangingPunct="1"/>
            <a:r>
              <a:rPr lang="en-US" altLang="en-US">
                <a:latin typeface="Arial" charset="0"/>
                <a:cs typeface="Arial" charset="0"/>
              </a:rPr>
              <a:t>Many structures are nonconforming to setbacks</a:t>
            </a:r>
          </a:p>
        </p:txBody>
      </p:sp>
    </p:spTree>
    <p:extLst>
      <p:ext uri="{BB962C8B-B14F-4D97-AF65-F5344CB8AC3E}">
        <p14:creationId xmlns:p14="http://schemas.microsoft.com/office/powerpoint/2010/main" val="1653473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181100" y="698500"/>
            <a:ext cx="4648200" cy="3486150"/>
          </a:xfrm>
          <a:ln/>
        </p:spPr>
      </p:sp>
      <p:sp>
        <p:nvSpPr>
          <p:cNvPr id="151555" name="Rectangle 3"/>
          <p:cNvSpPr>
            <a:spLocks noGrp="1" noChangeArrowheads="1"/>
          </p:cNvSpPr>
          <p:nvPr>
            <p:ph type="body" idx="1"/>
          </p:nvPr>
        </p:nvSpPr>
        <p:spPr>
          <a:xfrm>
            <a:off x="935038" y="4414838"/>
            <a:ext cx="5140325" cy="4183062"/>
          </a:xfrm>
          <a:noFill/>
        </p:spPr>
        <p:txBody>
          <a:bodyPr/>
          <a:lstStyle/>
          <a:p>
            <a:pPr eaLnBrk="1" hangingPunct="1"/>
            <a:r>
              <a:rPr lang="en-US" altLang="en-US">
                <a:latin typeface="Arial" charset="0"/>
                <a:cs typeface="Arial" charset="0"/>
              </a:rPr>
              <a:t>Make sure the application demonstrates all limitations to meeting the setback. </a:t>
            </a:r>
          </a:p>
          <a:p>
            <a:pPr eaLnBrk="1" hangingPunct="1"/>
            <a:r>
              <a:rPr lang="en-US" altLang="en-US">
                <a:latin typeface="Arial" charset="0"/>
                <a:cs typeface="Arial" charset="0"/>
              </a:rPr>
              <a:t>Criteria can be tricky or subjective, so seek assistance when needed.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181100" y="698500"/>
            <a:ext cx="4648200" cy="3486150"/>
          </a:xfrm>
          <a:ln/>
        </p:spPr>
      </p:sp>
      <p:sp>
        <p:nvSpPr>
          <p:cNvPr id="152579" name="Rectangle 3"/>
          <p:cNvSpPr>
            <a:spLocks noGrp="1" noChangeArrowheads="1"/>
          </p:cNvSpPr>
          <p:nvPr>
            <p:ph type="body" idx="1"/>
          </p:nvPr>
        </p:nvSpPr>
        <p:spPr>
          <a:xfrm>
            <a:off x="935038" y="4414838"/>
            <a:ext cx="5140325" cy="4183062"/>
          </a:xfrm>
          <a:noFill/>
        </p:spPr>
        <p:txBody>
          <a:bodyPr/>
          <a:lstStyle/>
          <a:p>
            <a:pPr eaLnBrk="1" hangingPunct="1"/>
            <a:r>
              <a:rPr lang="en-US" altLang="en-US"/>
              <a:t>When expansion is proposed, and relocation is proposed or required, then the relocation evaluation is done before expansion is considered.</a:t>
            </a:r>
          </a:p>
          <a:p>
            <a:pPr eaLnBrk="1" hangingPunct="1"/>
            <a:r>
              <a:rPr lang="en-US" altLang="en-US"/>
              <a:t>Ordinances amended since 2006 require the original location to be revegetated.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xfrm>
            <a:off x="1181100" y="698500"/>
            <a:ext cx="4648200" cy="3486150"/>
          </a:xfrm>
          <a:ln/>
        </p:spPr>
      </p:sp>
      <p:sp>
        <p:nvSpPr>
          <p:cNvPr id="156675" name="Rectangle 3"/>
          <p:cNvSpPr>
            <a:spLocks noGrp="1" noChangeArrowheads="1"/>
          </p:cNvSpPr>
          <p:nvPr>
            <p:ph type="body" idx="1"/>
          </p:nvPr>
        </p:nvSpPr>
        <p:spPr>
          <a:xfrm>
            <a:off x="935038" y="4414838"/>
            <a:ext cx="5140325" cy="4183062"/>
          </a:xfrm>
          <a:noFill/>
        </p:spPr>
        <p:txBody>
          <a:bodyPr/>
          <a:lstStyle/>
          <a:p>
            <a:pPr eaLnBrk="1" hangingPunct="1"/>
            <a:r>
              <a:rPr lang="en-US" altLang="en-US"/>
              <a:t>Difference b/t floor area and footprint</a:t>
            </a:r>
          </a:p>
          <a:p>
            <a:pPr eaLnBrk="1" hangingPunct="1"/>
            <a:r>
              <a:rPr lang="en-US" altLang="en-US"/>
              <a:t>Difference b/t volume and height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81100" y="698500"/>
            <a:ext cx="4648200" cy="3486150"/>
          </a:xfrm>
          <a:ln/>
        </p:spPr>
      </p:sp>
      <p:sp>
        <p:nvSpPr>
          <p:cNvPr id="158723" name="Rectangle 3"/>
          <p:cNvSpPr>
            <a:spLocks noGrp="1" noChangeArrowheads="1"/>
          </p:cNvSpPr>
          <p:nvPr>
            <p:ph type="body" idx="1"/>
          </p:nvPr>
        </p:nvSpPr>
        <p:spPr>
          <a:xfrm>
            <a:off x="935038" y="4414838"/>
            <a:ext cx="5140325" cy="4183062"/>
          </a:xfrm>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81100" y="698500"/>
            <a:ext cx="4648200" cy="3486150"/>
          </a:xfrm>
          <a:ln/>
        </p:spPr>
      </p:sp>
      <p:sp>
        <p:nvSpPr>
          <p:cNvPr id="158723" name="Rectangle 3"/>
          <p:cNvSpPr>
            <a:spLocks noGrp="1" noChangeArrowheads="1"/>
          </p:cNvSpPr>
          <p:nvPr>
            <p:ph type="body" idx="1"/>
          </p:nvPr>
        </p:nvSpPr>
        <p:spPr>
          <a:xfrm>
            <a:off x="935038" y="4414838"/>
            <a:ext cx="5140325" cy="4183062"/>
          </a:xfrm>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r>
              <a:rPr lang="en-US"/>
              <a:t>Remember to always refer to the local shoreland zoning ordinance and map!</a:t>
            </a:r>
          </a:p>
          <a:p>
            <a:r>
              <a:rPr lang="en-US"/>
              <a:t>Note that intermittent and perennial streams have no shoreland zone. </a:t>
            </a:r>
          </a:p>
          <a:p>
            <a:r>
              <a:rPr lang="en-US"/>
              <a:t>The shoreland zone of streams is only 75 feet from the shoreline. </a:t>
            </a:r>
          </a:p>
          <a:p>
            <a:r>
              <a:rPr lang="en-US"/>
              <a:t>Within the shoreland zone, tributary streams do not have their own shoreland zone but there are setback requirements from their shoreline.</a:t>
            </a:r>
          </a:p>
          <a:p>
            <a:r>
              <a:rPr lang="en-US"/>
              <a:t>Wetland areas that are contiguous with great pond and rivers are part of great ponds and rivers, and the shoreline is measured as the upland edge of those wetland areas. Rivers also include floodplain wetlands.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t>This rule is an option for the town to adopt and then administer in place of 30% rule.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r>
              <a:rPr lang="en-US" altLang="en-US"/>
              <a:t>Structures and uses that are functionally water-dependent are not required to meet shoreline setbacks.</a:t>
            </a:r>
          </a:p>
          <a:p>
            <a:r>
              <a:rPr lang="en-US" altLang="en-US"/>
              <a:t>Helps protect commercial fisheries and maritime activities, and conserve points of access to waters.</a:t>
            </a:r>
          </a:p>
        </p:txBody>
      </p:sp>
      <p:sp>
        <p:nvSpPr>
          <p:cNvPr id="118788"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E14702FC-3764-49FB-8E9E-FC30A8FD986B}" type="slidenum">
              <a:rPr lang="en-US" altLang="en-US" smtClean="0"/>
              <a:pPr>
                <a:spcBef>
                  <a:spcPct val="0"/>
                </a:spcBef>
              </a:pPr>
              <a:t>37</a:t>
            </a:fld>
            <a:endParaRPr lang="en-US" altLang="en-US"/>
          </a:p>
        </p:txBody>
      </p:sp>
    </p:spTree>
    <p:extLst>
      <p:ext uri="{BB962C8B-B14F-4D97-AF65-F5344CB8AC3E}">
        <p14:creationId xmlns:p14="http://schemas.microsoft.com/office/powerpoint/2010/main" val="2203072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81100" y="698500"/>
            <a:ext cx="4648200" cy="3486150"/>
          </a:xfrm>
          <a:ln/>
        </p:spPr>
      </p:sp>
      <p:sp>
        <p:nvSpPr>
          <p:cNvPr id="119811" name="Rectangle 3"/>
          <p:cNvSpPr>
            <a:spLocks noGrp="1" noChangeArrowheads="1"/>
          </p:cNvSpPr>
          <p:nvPr>
            <p:ph type="body" idx="1"/>
          </p:nvPr>
        </p:nvSpPr>
        <p:spPr>
          <a:xfrm>
            <a:off x="935040" y="4414838"/>
            <a:ext cx="5140325" cy="4183062"/>
          </a:xfrm>
          <a:noFill/>
        </p:spPr>
        <p:txBody>
          <a:bodyPr/>
          <a:lstStyle/>
          <a:p>
            <a:pPr eaLnBrk="1" hangingPunct="1"/>
            <a:r>
              <a:rPr lang="en-US" altLang="en-US"/>
              <a:t>To be consistent with revisions in the Act</a:t>
            </a:r>
          </a:p>
        </p:txBody>
      </p:sp>
    </p:spTree>
    <p:extLst>
      <p:ext uri="{BB962C8B-B14F-4D97-AF65-F5344CB8AC3E}">
        <p14:creationId xmlns:p14="http://schemas.microsoft.com/office/powerpoint/2010/main" val="854354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r>
              <a:rPr lang="en-US" altLang="en-US"/>
              <a:t>Common violations involve decks on the shoreline.</a:t>
            </a:r>
          </a:p>
          <a:p>
            <a:r>
              <a:rPr lang="en-US" altLang="en-US"/>
              <a:t>Others include patios and walkways within the shoreline setback area.</a:t>
            </a:r>
          </a:p>
          <a:p>
            <a:r>
              <a:rPr lang="en-US" altLang="en-US"/>
              <a:t>Newer violations include moored or docked structures (not watercraft)</a:t>
            </a:r>
          </a:p>
        </p:txBody>
      </p:sp>
      <p:sp>
        <p:nvSpPr>
          <p:cNvPr id="112644"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5197EE2D-DCA8-40B3-9BF2-BE8EB3A9B219}" type="slidenum">
              <a:rPr lang="en-US" altLang="en-US" smtClean="0"/>
              <a:pPr>
                <a:spcBef>
                  <a:spcPct val="0"/>
                </a:spcBef>
              </a:pPr>
              <a:t>39</a:t>
            </a:fld>
            <a:endParaRPr lang="en-US" altLang="en-US"/>
          </a:p>
        </p:txBody>
      </p:sp>
    </p:spTree>
    <p:extLst>
      <p:ext uri="{BB962C8B-B14F-4D97-AF65-F5344CB8AC3E}">
        <p14:creationId xmlns:p14="http://schemas.microsoft.com/office/powerpoint/2010/main" val="175955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r>
              <a:rPr lang="en-US" altLang="en-US"/>
              <a:t>Uses not allowed in RP effectively have a 250-foot setback.</a:t>
            </a:r>
          </a:p>
          <a:p>
            <a:r>
              <a:rPr lang="en-US" altLang="en-US"/>
              <a:t>Describe GD I &amp; II</a:t>
            </a:r>
          </a:p>
          <a:p>
            <a:r>
              <a:rPr lang="en-US" altLang="en-US"/>
              <a:t>CFMA designed for only functionally water-dependent uses, so no setback.</a:t>
            </a:r>
          </a:p>
        </p:txBody>
      </p:sp>
      <p:sp>
        <p:nvSpPr>
          <p:cNvPr id="110596"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34C4B996-634A-4465-82F4-1CB9FE59D5B0}" type="slidenum">
              <a:rPr lang="en-US" altLang="en-US" smtClean="0"/>
              <a:pPr>
                <a:spcBef>
                  <a:spcPct val="0"/>
                </a:spcBef>
              </a:pPr>
              <a:t>4</a:t>
            </a:fld>
            <a:endParaRPr lang="en-US" altLang="en-US"/>
          </a:p>
        </p:txBody>
      </p:sp>
    </p:spTree>
    <p:extLst>
      <p:ext uri="{BB962C8B-B14F-4D97-AF65-F5344CB8AC3E}">
        <p14:creationId xmlns:p14="http://schemas.microsoft.com/office/powerpoint/2010/main" val="367390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r>
              <a:rPr lang="en-US" altLang="en-US"/>
              <a:t>Not just impervious surfaces. </a:t>
            </a:r>
          </a:p>
          <a:p>
            <a:r>
              <a:rPr lang="en-US" altLang="en-US"/>
              <a:t>Municipal officials may choose to include any or all of these exemptions from being included in the measurement of total non-vegetated surfaces</a:t>
            </a:r>
          </a:p>
          <a:p>
            <a:endParaRPr lang="en-US" altLang="en-US"/>
          </a:p>
        </p:txBody>
      </p:sp>
      <p:sp>
        <p:nvSpPr>
          <p:cNvPr id="117764" name="Slide Number Placeholder 3"/>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spcBef>
                <a:spcPct val="0"/>
              </a:spcBef>
            </a:pPr>
            <a:fld id="{5B2C6BA2-58EE-468C-B836-66552295EE5B}" type="slidenum">
              <a:rPr lang="en-US" altLang="en-US" smtClean="0">
                <a:solidFill>
                  <a:srgbClr val="000000"/>
                </a:solidFill>
              </a:rPr>
              <a:pPr>
                <a:spcBef>
                  <a:spcPct val="0"/>
                </a:spcBef>
              </a:pPr>
              <a:t>40</a:t>
            </a:fld>
            <a:endParaRPr lang="en-US" altLang="en-US">
              <a:solidFill>
                <a:srgbClr val="000000"/>
              </a:solidFill>
            </a:endParaRPr>
          </a:p>
        </p:txBody>
      </p:sp>
    </p:spTree>
    <p:extLst>
      <p:ext uri="{BB962C8B-B14F-4D97-AF65-F5344CB8AC3E}">
        <p14:creationId xmlns:p14="http://schemas.microsoft.com/office/powerpoint/2010/main" val="718444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r>
              <a:rPr lang="en-US" altLang="en-US"/>
              <a:t>Not just impervious surfaces. </a:t>
            </a:r>
          </a:p>
          <a:p>
            <a:r>
              <a:rPr lang="en-US" altLang="en-US"/>
              <a:t>Municipal officials may choose to include any or all of these exemptions from being included in the measurement of total non-vegetated surfaces</a:t>
            </a:r>
          </a:p>
          <a:p>
            <a:endParaRPr lang="en-US" altLang="en-US"/>
          </a:p>
        </p:txBody>
      </p:sp>
      <p:sp>
        <p:nvSpPr>
          <p:cNvPr id="117764"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5B2C6BA2-58EE-468C-B836-66552295EE5B}" type="slidenum">
              <a:rPr lang="en-US" altLang="en-US" smtClean="0">
                <a:solidFill>
                  <a:srgbClr val="000000"/>
                </a:solidFill>
              </a:rPr>
              <a:pPr>
                <a:spcBef>
                  <a:spcPct val="0"/>
                </a:spcBef>
              </a:pPr>
              <a:t>41</a:t>
            </a:fld>
            <a:endParaRPr lang="en-US" altLang="en-US">
              <a:solidFill>
                <a:srgbClr val="000000"/>
              </a:solidFill>
            </a:endParaRPr>
          </a:p>
        </p:txBody>
      </p:sp>
    </p:spTree>
    <p:extLst>
      <p:ext uri="{BB962C8B-B14F-4D97-AF65-F5344CB8AC3E}">
        <p14:creationId xmlns:p14="http://schemas.microsoft.com/office/powerpoint/2010/main" val="4145454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r>
              <a:rPr lang="en-US" altLang="en-US"/>
              <a:t>Purpose</a:t>
            </a:r>
          </a:p>
          <a:p>
            <a:r>
              <a:rPr lang="en-US" altLang="en-US"/>
              <a:t>Prevent unintentional violations by requiring depiction on site plans</a:t>
            </a:r>
          </a:p>
          <a:p>
            <a:r>
              <a:rPr lang="en-US" altLang="en-US"/>
              <a:t>This standard often varies municipality to municipality</a:t>
            </a:r>
          </a:p>
          <a:p>
            <a:endParaRPr lang="en-US" altLang="en-US"/>
          </a:p>
          <a:p>
            <a:endParaRPr lang="en-US" altLang="en-US"/>
          </a:p>
        </p:txBody>
      </p:sp>
      <p:sp>
        <p:nvSpPr>
          <p:cNvPr id="116740" name="Slide Number Placeholder 3"/>
          <p:cNvSpPr>
            <a:spLocks noGrp="1"/>
          </p:cNvSpPr>
          <p:nvPr>
            <p:ph type="sldNum" sz="quarter" idx="5"/>
          </p:nvPr>
        </p:nvSpPr>
        <p:spPr>
          <a:noFill/>
        </p:spPr>
        <p:txBody>
          <a:bodyPr/>
          <a:lstStyle>
            <a:lvl1pPr defTabSz="931632" eaLnBrk="0" hangingPunct="0">
              <a:spcBef>
                <a:spcPct val="30000"/>
              </a:spcBef>
              <a:defRPr sz="1200">
                <a:solidFill>
                  <a:schemeClr val="tx1"/>
                </a:solidFill>
                <a:latin typeface="Calibri" pitchFamily="34" charset="0"/>
              </a:defRPr>
            </a:lvl1pPr>
            <a:lvl2pPr marL="742767" indent="-285680" defTabSz="931632" eaLnBrk="0" hangingPunct="0">
              <a:spcBef>
                <a:spcPct val="30000"/>
              </a:spcBef>
              <a:defRPr sz="1200">
                <a:solidFill>
                  <a:schemeClr val="tx1"/>
                </a:solidFill>
                <a:latin typeface="Calibri" pitchFamily="34" charset="0"/>
              </a:defRPr>
            </a:lvl2pPr>
            <a:lvl3pPr marL="1142719" indent="-228545" defTabSz="931632" eaLnBrk="0" hangingPunct="0">
              <a:spcBef>
                <a:spcPct val="30000"/>
              </a:spcBef>
              <a:defRPr sz="1200">
                <a:solidFill>
                  <a:schemeClr val="tx1"/>
                </a:solidFill>
                <a:latin typeface="Calibri" pitchFamily="34" charset="0"/>
              </a:defRPr>
            </a:lvl3pPr>
            <a:lvl4pPr marL="1599805" indent="-228545" defTabSz="931632" eaLnBrk="0" hangingPunct="0">
              <a:spcBef>
                <a:spcPct val="30000"/>
              </a:spcBef>
              <a:defRPr sz="1200">
                <a:solidFill>
                  <a:schemeClr val="tx1"/>
                </a:solidFill>
                <a:latin typeface="Calibri" pitchFamily="34" charset="0"/>
              </a:defRPr>
            </a:lvl4pPr>
            <a:lvl5pPr marL="2056892" indent="-228545" defTabSz="931632" eaLnBrk="0" hangingPunct="0">
              <a:spcBef>
                <a:spcPct val="30000"/>
              </a:spcBef>
              <a:defRPr sz="1200">
                <a:solidFill>
                  <a:schemeClr val="tx1"/>
                </a:solidFill>
                <a:latin typeface="Calibri" pitchFamily="34" charset="0"/>
              </a:defRPr>
            </a:lvl5pPr>
            <a:lvl6pPr marL="2513979" indent="-228545" defTabSz="931632" eaLnBrk="0" fontAlgn="base" hangingPunct="0">
              <a:spcBef>
                <a:spcPct val="30000"/>
              </a:spcBef>
              <a:spcAft>
                <a:spcPct val="0"/>
              </a:spcAft>
              <a:defRPr sz="1200">
                <a:solidFill>
                  <a:schemeClr val="tx1"/>
                </a:solidFill>
                <a:latin typeface="Calibri" pitchFamily="34" charset="0"/>
              </a:defRPr>
            </a:lvl6pPr>
            <a:lvl7pPr marL="2971067" indent="-228545" defTabSz="931632" eaLnBrk="0" fontAlgn="base" hangingPunct="0">
              <a:spcBef>
                <a:spcPct val="30000"/>
              </a:spcBef>
              <a:spcAft>
                <a:spcPct val="0"/>
              </a:spcAft>
              <a:defRPr sz="1200">
                <a:solidFill>
                  <a:schemeClr val="tx1"/>
                </a:solidFill>
                <a:latin typeface="Calibri" pitchFamily="34" charset="0"/>
              </a:defRPr>
            </a:lvl7pPr>
            <a:lvl8pPr marL="3428154" indent="-228545" defTabSz="931632" eaLnBrk="0" fontAlgn="base" hangingPunct="0">
              <a:spcBef>
                <a:spcPct val="30000"/>
              </a:spcBef>
              <a:spcAft>
                <a:spcPct val="0"/>
              </a:spcAft>
              <a:defRPr sz="1200">
                <a:solidFill>
                  <a:schemeClr val="tx1"/>
                </a:solidFill>
                <a:latin typeface="Calibri" pitchFamily="34" charset="0"/>
              </a:defRPr>
            </a:lvl8pPr>
            <a:lvl9pPr marL="3885242" indent="-228545" defTabSz="931632" eaLnBrk="0" fontAlgn="base" hangingPunct="0">
              <a:spcBef>
                <a:spcPct val="30000"/>
              </a:spcBef>
              <a:spcAft>
                <a:spcPct val="0"/>
              </a:spcAft>
              <a:defRPr sz="1200">
                <a:solidFill>
                  <a:schemeClr val="tx1"/>
                </a:solidFill>
                <a:latin typeface="Calibri" pitchFamily="34" charset="0"/>
              </a:defRPr>
            </a:lvl9pPr>
          </a:lstStyle>
          <a:p>
            <a:pPr>
              <a:spcBef>
                <a:spcPct val="0"/>
              </a:spcBef>
            </a:pPr>
            <a:fld id="{5989DBBC-7120-4008-BD62-777F6A88E864}" type="slidenum">
              <a:rPr lang="en-US" altLang="en-US" smtClean="0">
                <a:solidFill>
                  <a:srgbClr val="000000"/>
                </a:solidFill>
              </a:rPr>
              <a:pPr>
                <a:spcBef>
                  <a:spcPct val="0"/>
                </a:spcBef>
              </a:pPr>
              <a:t>45</a:t>
            </a:fld>
            <a:endParaRPr lang="en-US" altLang="en-US">
              <a:solidFill>
                <a:srgbClr val="000000"/>
              </a:solidFill>
            </a:endParaRPr>
          </a:p>
        </p:txBody>
      </p:sp>
    </p:spTree>
    <p:extLst>
      <p:ext uri="{BB962C8B-B14F-4D97-AF65-F5344CB8AC3E}">
        <p14:creationId xmlns:p14="http://schemas.microsoft.com/office/powerpoint/2010/main" val="1556127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406400" y="698500"/>
            <a:ext cx="6197600" cy="3486150"/>
          </a:xfrm>
          <a:ln/>
        </p:spPr>
      </p:sp>
      <p:sp>
        <p:nvSpPr>
          <p:cNvPr id="128003" name="Rectangle 3"/>
          <p:cNvSpPr>
            <a:spLocks noGrp="1" noChangeArrowheads="1"/>
          </p:cNvSpPr>
          <p:nvPr>
            <p:ph type="body" idx="1"/>
          </p:nvPr>
        </p:nvSpPr>
        <p:spPr>
          <a:xfrm>
            <a:off x="935038" y="4414838"/>
            <a:ext cx="5140325" cy="4183062"/>
          </a:xfrm>
          <a:noFill/>
        </p:spPr>
        <p:txBody>
          <a:bodyPr/>
          <a:lstStyle/>
          <a:p>
            <a:pPr eaLnBrk="1" hangingPunct="1"/>
            <a:r>
              <a:rPr lang="en-US" altLang="en-US">
                <a:latin typeface="Arial" charset="0"/>
                <a:cs typeface="Arial" charset="0"/>
              </a:rPr>
              <a:t>Vegetation standards help achieve shoreland purposes</a:t>
            </a:r>
          </a:p>
        </p:txBody>
      </p:sp>
    </p:spTree>
    <p:extLst>
      <p:ext uri="{BB962C8B-B14F-4D97-AF65-F5344CB8AC3E}">
        <p14:creationId xmlns:p14="http://schemas.microsoft.com/office/powerpoint/2010/main" val="3469684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181100" y="698500"/>
            <a:ext cx="4648200" cy="3486150"/>
          </a:xfrm>
          <a:ln/>
        </p:spPr>
      </p:sp>
      <p:sp>
        <p:nvSpPr>
          <p:cNvPr id="130051" name="Rectangle 3"/>
          <p:cNvSpPr>
            <a:spLocks noGrp="1" noChangeArrowheads="1"/>
          </p:cNvSpPr>
          <p:nvPr>
            <p:ph type="body" idx="1"/>
          </p:nvPr>
        </p:nvSpPr>
        <p:spPr>
          <a:xfrm>
            <a:off x="935040" y="4414838"/>
            <a:ext cx="5140325" cy="4183062"/>
          </a:xfrm>
          <a:noFill/>
        </p:spPr>
        <p:txBody>
          <a:bodyPr/>
          <a:lstStyle/>
          <a:p>
            <a:pPr eaLnBrk="1" hangingPunct="1"/>
            <a:r>
              <a:rPr lang="en-US" altLang="en-US">
                <a:latin typeface="Arial" charset="0"/>
                <a:cs typeface="Arial" charset="0"/>
              </a:rPr>
              <a:t>Help prevent unintentional violations by remembering that the setback is often the same as the buffer requirement</a:t>
            </a:r>
          </a:p>
          <a:p>
            <a:pPr eaLnBrk="1" hangingPunct="1"/>
            <a:r>
              <a:rPr lang="en-US" altLang="en-US">
                <a:latin typeface="Arial" charset="0"/>
                <a:cs typeface="Arial" charset="0"/>
              </a:rPr>
              <a:t>The plot system assigns points to trees based on diameter, and requires a certain number of points and saplings for each plot</a:t>
            </a:r>
          </a:p>
        </p:txBody>
      </p:sp>
    </p:spTree>
    <p:extLst>
      <p:ext uri="{BB962C8B-B14F-4D97-AF65-F5344CB8AC3E}">
        <p14:creationId xmlns:p14="http://schemas.microsoft.com/office/powerpoint/2010/main" val="3759121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81100" y="698500"/>
            <a:ext cx="4648200" cy="3486150"/>
          </a:xfrm>
          <a:ln/>
        </p:spPr>
      </p:sp>
      <p:sp>
        <p:nvSpPr>
          <p:cNvPr id="135171" name="Rectangle 3"/>
          <p:cNvSpPr>
            <a:spLocks noGrp="1" noChangeArrowheads="1"/>
          </p:cNvSpPr>
          <p:nvPr>
            <p:ph type="body" idx="1"/>
          </p:nvPr>
        </p:nvSpPr>
        <p:spPr>
          <a:xfrm>
            <a:off x="935038" y="4414838"/>
            <a:ext cx="5140325" cy="4183062"/>
          </a:xfrm>
        </p:spPr>
        <p:txBody>
          <a:bodyPr/>
          <a:lstStyle/>
          <a:p>
            <a:r>
              <a:rPr lang="en-US" altLang="en-US"/>
              <a:t>A town has one or the other plot size, so points vary town to town. Plots are set up in area to be cleared. No clearing allowed if minimum points are not had.</a:t>
            </a:r>
          </a:p>
        </p:txBody>
      </p:sp>
    </p:spTree>
    <p:extLst>
      <p:ext uri="{BB962C8B-B14F-4D97-AF65-F5344CB8AC3E}">
        <p14:creationId xmlns:p14="http://schemas.microsoft.com/office/powerpoint/2010/main" val="3030259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181100" y="698500"/>
            <a:ext cx="4648200" cy="3486150"/>
          </a:xfrm>
          <a:ln/>
        </p:spPr>
      </p:sp>
      <p:sp>
        <p:nvSpPr>
          <p:cNvPr id="137219" name="Rectangle 3"/>
          <p:cNvSpPr>
            <a:spLocks noGrp="1" noChangeArrowheads="1"/>
          </p:cNvSpPr>
          <p:nvPr>
            <p:ph type="body" idx="1"/>
          </p:nvPr>
        </p:nvSpPr>
        <p:spPr>
          <a:xfrm>
            <a:off x="935038" y="4414838"/>
            <a:ext cx="5140325" cy="4183062"/>
          </a:xfrm>
        </p:spPr>
        <p:txBody>
          <a:bodyPr/>
          <a:lstStyle/>
          <a:p>
            <a:r>
              <a:rPr lang="en-US" altLang="en-US"/>
              <a:t>Within the setback</a:t>
            </a:r>
          </a:p>
        </p:txBody>
      </p:sp>
    </p:spTree>
    <p:extLst>
      <p:ext uri="{BB962C8B-B14F-4D97-AF65-F5344CB8AC3E}">
        <p14:creationId xmlns:p14="http://schemas.microsoft.com/office/powerpoint/2010/main" val="1216593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dirty="0"/>
              <a:t>A 6-foot wide, meandering footpath is allowed through the vegetated buffer for shoreline access. Any base material added, such as gravel or </a:t>
            </a:r>
            <a:r>
              <a:rPr lang="en-US" dirty="0" err="1"/>
              <a:t>peastone</a:t>
            </a:r>
            <a:r>
              <a:rPr lang="en-US" dirty="0"/>
              <a:t>, makes the path a structure as defined and is strongly discouraged. </a:t>
            </a:r>
          </a:p>
          <a:p>
            <a:r>
              <a:rPr lang="en-US" dirty="0"/>
              <a:t>The plot system using tree points can be complicated, and then having to investigate a complaint can be time-consuming. Most violations are clearly violations; still, it’s a good idea to encourage landowners to maintain a vegetation plan even when permitting is not required. The plan would show what vegetation they had, where they set up plots, and what vegetation they removed, and when.</a:t>
            </a:r>
          </a:p>
        </p:txBody>
      </p:sp>
    </p:spTree>
    <p:extLst>
      <p:ext uri="{BB962C8B-B14F-4D97-AF65-F5344CB8AC3E}">
        <p14:creationId xmlns:p14="http://schemas.microsoft.com/office/powerpoint/2010/main" val="1532584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81100" y="698500"/>
            <a:ext cx="4648200" cy="3486150"/>
          </a:xfrm>
          <a:ln/>
        </p:spPr>
      </p:sp>
      <p:sp>
        <p:nvSpPr>
          <p:cNvPr id="133123" name="Rectangle 3"/>
          <p:cNvSpPr>
            <a:spLocks noGrp="1" noChangeArrowheads="1"/>
          </p:cNvSpPr>
          <p:nvPr>
            <p:ph type="body" idx="1"/>
          </p:nvPr>
        </p:nvSpPr>
        <p:spPr>
          <a:xfrm>
            <a:off x="935038" y="4414838"/>
            <a:ext cx="5140325" cy="4183062"/>
          </a:xfrm>
          <a:noFill/>
        </p:spPr>
        <p:txBody>
          <a:bodyPr/>
          <a:lstStyle/>
          <a:p>
            <a:pPr eaLnBrk="1" hangingPunct="1"/>
            <a:r>
              <a:rPr lang="en-US" altLang="en-US"/>
              <a:t>Defect that would result in failure under normal conditions, AND will strike a target. Without a target, it is not a hazard tree, except for trees posing a serious and imminent risk to bank stability.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81100" y="698500"/>
            <a:ext cx="4648200" cy="3486150"/>
          </a:xfrm>
          <a:ln/>
        </p:spPr>
      </p:sp>
      <p:sp>
        <p:nvSpPr>
          <p:cNvPr id="132099" name="Rectangle 3"/>
          <p:cNvSpPr>
            <a:spLocks noGrp="1" noChangeArrowheads="1"/>
          </p:cNvSpPr>
          <p:nvPr>
            <p:ph type="body" idx="1"/>
          </p:nvPr>
        </p:nvSpPr>
        <p:spPr>
          <a:xfrm>
            <a:off x="935038" y="4414838"/>
            <a:ext cx="5140325" cy="4183062"/>
          </a:xfrm>
          <a:noFill/>
        </p:spPr>
        <p:txBody>
          <a:bodyPr/>
          <a:lstStyle/>
          <a:p>
            <a:pPr eaLnBrk="1" hangingPunct="1"/>
            <a:r>
              <a:rPr lang="en-US" altLang="en-US">
                <a:latin typeface="Arial" charset="0"/>
                <a:cs typeface="Arial" charset="0"/>
              </a:rPr>
              <a:t>Consultation with CEO required</a:t>
            </a:r>
          </a:p>
          <a:p>
            <a:pPr eaLnBrk="1" hangingPunct="1"/>
            <a:r>
              <a:rPr lang="en-US" altLang="en-US">
                <a:latin typeface="Arial" charset="0"/>
                <a:cs typeface="Arial" charset="0"/>
              </a:rPr>
              <a:t>Municipal officials may choose to make standards more restrictive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xfrm>
            <a:off x="1181100" y="698500"/>
            <a:ext cx="4648200" cy="3486150"/>
          </a:xfrm>
          <a:ln/>
        </p:spPr>
      </p:sp>
      <p:sp>
        <p:nvSpPr>
          <p:cNvPr id="165891" name="Rectangle 3"/>
          <p:cNvSpPr>
            <a:spLocks noGrp="1" noChangeArrowheads="1"/>
          </p:cNvSpPr>
          <p:nvPr>
            <p:ph type="body" idx="1"/>
          </p:nvPr>
        </p:nvSpPr>
        <p:spPr>
          <a:xfrm>
            <a:off x="935038" y="4414838"/>
            <a:ext cx="5140325" cy="4183062"/>
          </a:xfrm>
          <a:noFill/>
        </p:spPr>
        <p:txBody>
          <a:bodyPr/>
          <a:lstStyle/>
          <a:p>
            <a:pPr eaLnBrk="1" hangingPunct="1"/>
            <a:r>
              <a:rPr lang="en-US" altLang="en-US"/>
              <a:t>DEP can provide draft language and additional options that are not contained in the 2015 Guidelines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81100" y="698500"/>
            <a:ext cx="4648200" cy="3486150"/>
          </a:xfrm>
          <a:ln/>
        </p:spPr>
      </p:sp>
      <p:sp>
        <p:nvSpPr>
          <p:cNvPr id="134147" name="Rectangle 3"/>
          <p:cNvSpPr>
            <a:spLocks noGrp="1" noChangeArrowheads="1"/>
          </p:cNvSpPr>
          <p:nvPr>
            <p:ph type="body" idx="1"/>
          </p:nvPr>
        </p:nvSpPr>
        <p:spPr>
          <a:xfrm>
            <a:off x="935038" y="4414838"/>
            <a:ext cx="5140325" cy="4183062"/>
          </a:xfrm>
          <a:noFill/>
        </p:spPr>
        <p:txBody>
          <a:bodyPr/>
          <a:lstStyle/>
          <a:p>
            <a:pPr eaLnBrk="1" hangingPunct="1"/>
            <a:r>
              <a:rPr lang="en-US" altLang="en-US">
                <a:latin typeface="Arial" charset="0"/>
                <a:cs typeface="Arial" charset="0"/>
              </a:rPr>
              <a:t>No permit or consultation</a:t>
            </a:r>
          </a:p>
          <a:p>
            <a:pPr eaLnBrk="1" hangingPunct="1"/>
            <a:r>
              <a:rPr lang="en-US" altLang="en-US">
                <a:latin typeface="Arial" charset="0"/>
                <a:cs typeface="Arial" charset="0"/>
              </a:rPr>
              <a:t>Municipal officials may choose to make standards more restrictive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81100" y="698500"/>
            <a:ext cx="4648200" cy="3486150"/>
          </a:xfrm>
          <a:ln/>
        </p:spPr>
      </p:sp>
      <p:sp>
        <p:nvSpPr>
          <p:cNvPr id="136195" name="Rectangle 3"/>
          <p:cNvSpPr>
            <a:spLocks noGrp="1" noChangeArrowheads="1"/>
          </p:cNvSpPr>
          <p:nvPr>
            <p:ph type="body" idx="1"/>
          </p:nvPr>
        </p:nvSpPr>
        <p:spPr>
          <a:xfrm>
            <a:off x="935038" y="4414838"/>
            <a:ext cx="5140325" cy="4183062"/>
          </a:xfrm>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1181100" y="698500"/>
            <a:ext cx="4648200" cy="3486150"/>
          </a:xfrm>
          <a:ln/>
        </p:spPr>
      </p:sp>
      <p:sp>
        <p:nvSpPr>
          <p:cNvPr id="135171" name="Rectangle 3"/>
          <p:cNvSpPr>
            <a:spLocks noGrp="1" noChangeArrowheads="1"/>
          </p:cNvSpPr>
          <p:nvPr>
            <p:ph type="body" idx="1"/>
          </p:nvPr>
        </p:nvSpPr>
        <p:spPr>
          <a:xfrm>
            <a:off x="935038" y="4414838"/>
            <a:ext cx="5140325" cy="4183062"/>
          </a:xfrm>
          <a:noFill/>
        </p:spPr>
        <p:txBody>
          <a:bodyPr/>
          <a:lstStyle/>
          <a:p>
            <a:pPr eaLnBrk="1" hangingPunct="1"/>
            <a:r>
              <a:rPr lang="en-US" altLang="en-US">
                <a:latin typeface="Arial" charset="0"/>
                <a:cs typeface="Arial" charset="0"/>
              </a:rPr>
              <a:t>Consultation with CEO required</a:t>
            </a:r>
          </a:p>
          <a:p>
            <a:pPr eaLnBrk="1" hangingPunct="1"/>
            <a:r>
              <a:rPr lang="en-US" altLang="en-US">
                <a:latin typeface="Arial" charset="0"/>
                <a:cs typeface="Arial" charset="0"/>
              </a:rPr>
              <a:t>Municipal officials may choose to make standards more restrictive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1181100" y="698500"/>
            <a:ext cx="4648200" cy="3486150"/>
          </a:xfrm>
          <a:ln/>
        </p:spPr>
      </p:sp>
      <p:sp>
        <p:nvSpPr>
          <p:cNvPr id="164867" name="Rectangle 3"/>
          <p:cNvSpPr>
            <a:spLocks noGrp="1" noChangeArrowheads="1"/>
          </p:cNvSpPr>
          <p:nvPr>
            <p:ph type="body" idx="1"/>
          </p:nvPr>
        </p:nvSpPr>
        <p:spPr>
          <a:xfrm>
            <a:off x="935038" y="4414838"/>
            <a:ext cx="5140325" cy="4183062"/>
          </a:xfrm>
          <a:noFill/>
        </p:spPr>
        <p:txBody>
          <a:bodyPr/>
          <a:lstStyle/>
          <a:p>
            <a:pPr eaLnBrk="1" hangingPunct="1"/>
            <a:r>
              <a:rPr lang="en-US" altLang="en-US"/>
              <a:t>Alternatively, separate state statute gives board of appeals the authority to issue disability variance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3BA731E-EBA2-4146-81A6-A5CE859B3F5E}" type="slidenum">
              <a:rPr lang="en-US" smtClean="0"/>
              <a:pPr>
                <a:defRPr/>
              </a:pPr>
              <a:t>60</a:t>
            </a:fld>
            <a:endParaRPr lang="en-US"/>
          </a:p>
        </p:txBody>
      </p:sp>
    </p:spTree>
    <p:extLst>
      <p:ext uri="{BB962C8B-B14F-4D97-AF65-F5344CB8AC3E}">
        <p14:creationId xmlns:p14="http://schemas.microsoft.com/office/powerpoint/2010/main" val="278412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406400" y="698500"/>
            <a:ext cx="6197600" cy="3486150"/>
          </a:xfrm>
          <a:ln/>
        </p:spPr>
      </p:sp>
      <p:sp>
        <p:nvSpPr>
          <p:cNvPr id="163843" name="Rectangle 3"/>
          <p:cNvSpPr>
            <a:spLocks noGrp="1" noChangeArrowheads="1"/>
          </p:cNvSpPr>
          <p:nvPr>
            <p:ph type="body" idx="1"/>
          </p:nvPr>
        </p:nvSpPr>
        <p:spPr>
          <a:xfrm>
            <a:off x="935038" y="4414838"/>
            <a:ext cx="5140325" cy="4183062"/>
          </a:xfrm>
          <a:noFill/>
        </p:spPr>
        <p:txBody>
          <a:bodyPr/>
          <a:lstStyle/>
          <a:p>
            <a:pPr eaLnBrk="1" hangingPunct="1"/>
            <a:r>
              <a:rPr lang="en-US" altLang="en-US"/>
              <a:t>If it appears that a dimensional standard cannot be met legitimately, refer the applicant to the board of appeals.</a:t>
            </a:r>
          </a:p>
          <a:p>
            <a:pPr eaLnBrk="1" hangingPunct="1"/>
            <a:r>
              <a:rPr lang="en-US" altLang="en-US">
                <a:latin typeface="Arial" charset="0"/>
                <a:cs typeface="Arial" charset="0"/>
              </a:rPr>
              <a:t>FOF are required when denying applications, but it is also a good idea when you approve applications in case of any aggrieved party</a:t>
            </a:r>
          </a:p>
          <a:p>
            <a:pPr eaLnBrk="1" hangingPunct="1"/>
            <a:endParaRPr lang="en-US" altLang="en-US"/>
          </a:p>
        </p:txBody>
      </p:sp>
    </p:spTree>
    <p:extLst>
      <p:ext uri="{BB962C8B-B14F-4D97-AF65-F5344CB8AC3E}">
        <p14:creationId xmlns:p14="http://schemas.microsoft.com/office/powerpoint/2010/main" val="334403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that if a project is approved by the Department, it still needs to be reviewed to meet local shoreland zoning standards. </a:t>
            </a:r>
          </a:p>
        </p:txBody>
      </p:sp>
      <p:sp>
        <p:nvSpPr>
          <p:cNvPr id="4" name="Slide Number Placeholder 3"/>
          <p:cNvSpPr>
            <a:spLocks noGrp="1"/>
          </p:cNvSpPr>
          <p:nvPr>
            <p:ph type="sldNum" sz="quarter" idx="5"/>
          </p:nvPr>
        </p:nvSpPr>
        <p:spPr/>
        <p:txBody>
          <a:bodyPr/>
          <a:lstStyle/>
          <a:p>
            <a:pPr>
              <a:defRPr/>
            </a:pPr>
            <a:fld id="{93BA731E-EBA2-4146-81A6-A5CE859B3F5E}" type="slidenum">
              <a:rPr lang="en-US" smtClean="0"/>
              <a:pPr>
                <a:defRPr/>
              </a:pPr>
              <a:t>62</a:t>
            </a:fld>
            <a:endParaRPr lang="en-US"/>
          </a:p>
        </p:txBody>
      </p:sp>
    </p:spTree>
    <p:extLst>
      <p:ext uri="{BB962C8B-B14F-4D97-AF65-F5344CB8AC3E}">
        <p14:creationId xmlns:p14="http://schemas.microsoft.com/office/powerpoint/2010/main" val="21338925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xfrm>
            <a:off x="406400" y="698500"/>
            <a:ext cx="6197600" cy="3486150"/>
          </a:xfrm>
          <a:ln/>
        </p:spPr>
      </p:sp>
      <p:sp>
        <p:nvSpPr>
          <p:cNvPr id="168963" name="Rectangle 3"/>
          <p:cNvSpPr>
            <a:spLocks noGrp="1" noChangeArrowheads="1"/>
          </p:cNvSpPr>
          <p:nvPr>
            <p:ph type="body" idx="1"/>
          </p:nvPr>
        </p:nvSpPr>
        <p:spPr>
          <a:xfrm>
            <a:off x="935040" y="4414838"/>
            <a:ext cx="5140325" cy="4183062"/>
          </a:xfrm>
          <a:noFill/>
        </p:spPr>
        <p:txBody>
          <a:bodyPr/>
          <a:lstStyle/>
          <a:p>
            <a:r>
              <a:rPr lang="en-US" altLang="en-US" dirty="0"/>
              <a:t>Please don’t hesitate to call us when you have questions. </a:t>
            </a:r>
          </a:p>
          <a:p>
            <a:pPr eaLnBrk="1" hangingPunct="1"/>
            <a:endParaRPr lang="en-US" altLang="en-US" dirty="0"/>
          </a:p>
        </p:txBody>
      </p:sp>
    </p:spTree>
    <p:extLst>
      <p:ext uri="{BB962C8B-B14F-4D97-AF65-F5344CB8AC3E}">
        <p14:creationId xmlns:p14="http://schemas.microsoft.com/office/powerpoint/2010/main" val="578993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xfrm>
            <a:off x="406400" y="698500"/>
            <a:ext cx="6197600" cy="3486150"/>
          </a:xfrm>
          <a:ln/>
        </p:spPr>
      </p:sp>
      <p:sp>
        <p:nvSpPr>
          <p:cNvPr id="166915" name="Rectangle 3"/>
          <p:cNvSpPr>
            <a:spLocks noGrp="1" noChangeArrowheads="1"/>
          </p:cNvSpPr>
          <p:nvPr>
            <p:ph type="body" idx="1"/>
          </p:nvPr>
        </p:nvSpPr>
        <p:spPr>
          <a:xfrm>
            <a:off x="935038" y="4414838"/>
            <a:ext cx="5140325" cy="4183062"/>
          </a:xfrm>
          <a:noFill/>
        </p:spPr>
        <p:txBody>
          <a:bodyPr/>
          <a:lstStyle/>
          <a:p>
            <a:pPr eaLnBrk="1" hangingPunct="1"/>
            <a:r>
              <a:rPr lang="en-US" altLang="en-US"/>
              <a:t>Shoreland staff can review drafts upon request, serve as translators between officials and mappers, guide the mapper to data needed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xfrm>
            <a:off x="1181100" y="698500"/>
            <a:ext cx="4648200" cy="3486150"/>
          </a:xfrm>
          <a:ln/>
        </p:spPr>
      </p:sp>
      <p:sp>
        <p:nvSpPr>
          <p:cNvPr id="167939" name="Rectangle 3"/>
          <p:cNvSpPr>
            <a:spLocks noGrp="1" noChangeArrowheads="1"/>
          </p:cNvSpPr>
          <p:nvPr>
            <p:ph type="body" idx="1"/>
          </p:nvPr>
        </p:nvSpPr>
        <p:spPr>
          <a:xfrm>
            <a:off x="935038" y="4414838"/>
            <a:ext cx="5140325" cy="4183062"/>
          </a:xfrm>
          <a:noFill/>
        </p:spPr>
        <p:txBody>
          <a:bodyPr/>
          <a:lstStyle/>
          <a:p>
            <a:pPr eaLnBrk="1" hangingPunct="1"/>
            <a:r>
              <a:rPr lang="en-US" altLang="en-US"/>
              <a:t>Hard copies. Either identified amendments or statement of full ordinance submitted for review. Map size.</a:t>
            </a:r>
          </a:p>
          <a:p>
            <a:pPr eaLnBrk="1" hangingPunct="1"/>
            <a:r>
              <a:rPr lang="en-US" altLang="en-US"/>
              <a:t>Review period begins upon receipt of attested copies.</a:t>
            </a:r>
          </a:p>
          <a:p>
            <a:pPr eaLnBrk="1" hangingPunct="1"/>
            <a:r>
              <a:rPr lang="en-US" altLang="en-US"/>
              <a:t>Shoreland staff notify MFS of option, but if option 2 then contact MFS for agreement.</a:t>
            </a:r>
          </a:p>
          <a:p>
            <a:pPr eaLnBrk="1" hangingPunct="1"/>
            <a:r>
              <a:rPr lang="en-US" altLang="en-US"/>
              <a:t>Don’t make changes required by conditions, that requires adoption, just attach conditions for administration.</a:t>
            </a:r>
          </a:p>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r>
              <a:rPr lang="en-US" dirty="0"/>
              <a:t>Lot standards include lot area, lot width and shore frontage. The minimums are required for each and every principal use.</a:t>
            </a:r>
          </a:p>
          <a:p>
            <a:r>
              <a:rPr lang="en-US" dirty="0"/>
              <a:t>Lot area does not include the land below the shoreline and beneath a road.</a:t>
            </a:r>
          </a:p>
          <a:p>
            <a:r>
              <a:rPr lang="en-US" dirty="0"/>
              <a:t>Lot width is </a:t>
            </a:r>
            <a:r>
              <a:rPr lang="en-US" dirty="0">
                <a:latin typeface="Arial" charset="0"/>
                <a:cs typeface="Arial" charset="0"/>
              </a:rPr>
              <a:t>measured as the closest distance between the two side lot lines everywhere within 100 feet of the shoreline. </a:t>
            </a:r>
          </a:p>
          <a:p>
            <a:r>
              <a:rPr lang="en-US" dirty="0">
                <a:latin typeface="Arial" charset="0"/>
                <a:cs typeface="Arial" charset="0"/>
              </a:rPr>
              <a:t>Shore frontage is measured in a straight line between the intersections of lot lines with the shoreline, not like realty measurement.</a:t>
            </a:r>
          </a:p>
        </p:txBody>
      </p:sp>
    </p:spTree>
    <p:extLst>
      <p:ext uri="{BB962C8B-B14F-4D97-AF65-F5344CB8AC3E}">
        <p14:creationId xmlns:p14="http://schemas.microsoft.com/office/powerpoint/2010/main" val="748398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r>
              <a:rPr lang="en-US" altLang="en-US"/>
              <a:t>Lot area required per principal structure/use</a:t>
            </a:r>
          </a:p>
          <a:p>
            <a:r>
              <a:rPr lang="en-US" altLang="en-US"/>
              <a:t>Lot area does not necessarily equate taxed or deeded land area</a:t>
            </a:r>
          </a:p>
        </p:txBody>
      </p:sp>
      <p:sp>
        <p:nvSpPr>
          <p:cNvPr id="104452" name="Slide Number Placeholder 3"/>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a:spcBef>
                <a:spcPct val="0"/>
              </a:spcBef>
            </a:pPr>
            <a:fld id="{EE0C1CB2-7825-4C55-973F-44498B22E8E7}" type="slidenum">
              <a:rPr lang="en-US" altLang="en-US" smtClean="0"/>
              <a:pPr>
                <a:spcBef>
                  <a:spcPct val="0"/>
                </a:spcBef>
              </a:pPr>
              <a:t>9</a:t>
            </a:fld>
            <a:endParaRPr lang="en-US" altLang="en-US"/>
          </a:p>
        </p:txBody>
      </p:sp>
    </p:spTree>
    <p:extLst>
      <p:ext uri="{BB962C8B-B14F-4D97-AF65-F5344CB8AC3E}">
        <p14:creationId xmlns:p14="http://schemas.microsoft.com/office/powerpoint/2010/main" val="291315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0884A9-EF5D-4323-BD04-56FCB951A632}" type="datetimeFigureOut">
              <a:rPr lang="en-US"/>
              <a:pPr>
                <a:defRPr/>
              </a:pPr>
              <a:t>10/24/2024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CF4CE-1350-46E1-991B-A2005FDB6315}" type="slidenum">
              <a:rPr lang="en-US"/>
              <a:pPr>
                <a:defRPr/>
              </a:pPr>
              <a:t>‹#›</a:t>
            </a:fld>
            <a:endParaRPr lang="en-US"/>
          </a:p>
        </p:txBody>
      </p:sp>
    </p:spTree>
    <p:extLst>
      <p:ext uri="{BB962C8B-B14F-4D97-AF65-F5344CB8AC3E}">
        <p14:creationId xmlns:p14="http://schemas.microsoft.com/office/powerpoint/2010/main" val="428962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33C40FC-E2A7-4512-8F31-F9377EB7672F}" type="datetimeFigureOut">
              <a:rPr lang="en-US"/>
              <a:pPr>
                <a:defRPr/>
              </a:pPr>
              <a:t>10/24/2024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AC7A3E-83D3-42D0-993D-9ACCBD451D1B}" type="slidenum">
              <a:rPr lang="en-US"/>
              <a:pPr>
                <a:defRPr/>
              </a:pPr>
              <a:t>‹#›</a:t>
            </a:fld>
            <a:endParaRPr lang="en-US"/>
          </a:p>
        </p:txBody>
      </p:sp>
    </p:spTree>
    <p:extLst>
      <p:ext uri="{BB962C8B-B14F-4D97-AF65-F5344CB8AC3E}">
        <p14:creationId xmlns:p14="http://schemas.microsoft.com/office/powerpoint/2010/main" val="3196344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1E8B83-8578-4105-99A9-229EECF446E9}" type="datetimeFigureOut">
              <a:rPr lang="en-US"/>
              <a:pPr>
                <a:defRPr/>
              </a:pPr>
              <a:t>10/24/2024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2EFD7B-959A-4B3F-9A7E-B6C7868531F1}" type="slidenum">
              <a:rPr lang="en-US"/>
              <a:pPr>
                <a:defRPr/>
              </a:pPr>
              <a:t>‹#›</a:t>
            </a:fld>
            <a:endParaRPr lang="en-US"/>
          </a:p>
        </p:txBody>
      </p:sp>
    </p:spTree>
    <p:extLst>
      <p:ext uri="{BB962C8B-B14F-4D97-AF65-F5344CB8AC3E}">
        <p14:creationId xmlns:p14="http://schemas.microsoft.com/office/powerpoint/2010/main" val="3137558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0B94DC5D-61A8-49C8-A4E1-BF58E0D4C6EA}" type="datetimeFigureOut">
              <a:rPr lang="en-US"/>
              <a:pPr>
                <a:defRPr/>
              </a:pPr>
              <a:t>10/24/2024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DD6E4A-4A7D-438A-B2EE-E4F7F61F5EB4}" type="slidenum">
              <a:rPr lang="en-US"/>
              <a:pPr>
                <a:defRPr/>
              </a:pPr>
              <a:t>‹#›</a:t>
            </a:fld>
            <a:endParaRPr lang="en-US"/>
          </a:p>
        </p:txBody>
      </p:sp>
    </p:spTree>
    <p:extLst>
      <p:ext uri="{BB962C8B-B14F-4D97-AF65-F5344CB8AC3E}">
        <p14:creationId xmlns:p14="http://schemas.microsoft.com/office/powerpoint/2010/main" val="2263952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B864B127-4FAA-4ED2-AAF3-F3A137B72EF0}" type="datetimeFigureOut">
              <a:rPr lang="en-US"/>
              <a:pPr>
                <a:defRPr/>
              </a:pPr>
              <a:t>10/24/2024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45563B-EC7C-4893-A77D-BE992C05A87D}" type="slidenum">
              <a:rPr lang="en-US"/>
              <a:pPr>
                <a:defRPr/>
              </a:pPr>
              <a:t>‹#›</a:t>
            </a:fld>
            <a:endParaRPr lang="en-US"/>
          </a:p>
        </p:txBody>
      </p:sp>
    </p:spTree>
    <p:extLst>
      <p:ext uri="{BB962C8B-B14F-4D97-AF65-F5344CB8AC3E}">
        <p14:creationId xmlns:p14="http://schemas.microsoft.com/office/powerpoint/2010/main" val="4120516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72C3114-D1D0-44B3-BB9E-213E01B695BA}" type="datetimeFigureOut">
              <a:rPr lang="en-US"/>
              <a:pPr>
                <a:defRPr/>
              </a:pPr>
              <a:t>10/24/2024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967D35-4434-4AA8-B522-63C5D4216264}" type="slidenum">
              <a:rPr lang="en-US"/>
              <a:pPr>
                <a:defRPr/>
              </a:pPr>
              <a:t>‹#›</a:t>
            </a:fld>
            <a:endParaRPr lang="en-US"/>
          </a:p>
        </p:txBody>
      </p:sp>
    </p:spTree>
    <p:extLst>
      <p:ext uri="{BB962C8B-B14F-4D97-AF65-F5344CB8AC3E}">
        <p14:creationId xmlns:p14="http://schemas.microsoft.com/office/powerpoint/2010/main" val="3050346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E4B17C-94EF-4464-85CA-BCC121AF06FC}" type="datetimeFigureOut">
              <a:rPr lang="en-US"/>
              <a:pPr>
                <a:defRPr/>
              </a:pPr>
              <a:t>10/24/2024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6FD6B7-48FE-4BD2-8A63-85AF1215ABF5}" type="slidenum">
              <a:rPr lang="en-US"/>
              <a:pPr>
                <a:defRPr/>
              </a:pPr>
              <a:t>‹#›</a:t>
            </a:fld>
            <a:endParaRPr lang="en-US"/>
          </a:p>
        </p:txBody>
      </p:sp>
    </p:spTree>
    <p:extLst>
      <p:ext uri="{BB962C8B-B14F-4D97-AF65-F5344CB8AC3E}">
        <p14:creationId xmlns:p14="http://schemas.microsoft.com/office/powerpoint/2010/main" val="291241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D99536B-0BE8-4FC9-809D-FE40F541D1EC}" type="datetimeFigureOut">
              <a:rPr lang="en-US"/>
              <a:pPr>
                <a:defRPr/>
              </a:pPr>
              <a:t>10/24/2024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CA3480-783E-49E8-843B-DD1BEBA8DE0A}" type="slidenum">
              <a:rPr lang="en-US"/>
              <a:pPr>
                <a:defRPr/>
              </a:pPr>
              <a:t>‹#›</a:t>
            </a:fld>
            <a:endParaRPr lang="en-US"/>
          </a:p>
        </p:txBody>
      </p:sp>
    </p:spTree>
    <p:extLst>
      <p:ext uri="{BB962C8B-B14F-4D97-AF65-F5344CB8AC3E}">
        <p14:creationId xmlns:p14="http://schemas.microsoft.com/office/powerpoint/2010/main" val="66030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D35A43-BAFB-40D3-9BA3-50B118F3C933}" type="datetimeFigureOut">
              <a:rPr lang="en-US"/>
              <a:pPr>
                <a:defRPr/>
              </a:pPr>
              <a:t>10/24/2024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A3E78D-3F58-414B-A90C-60F374946F13}" type="slidenum">
              <a:rPr lang="en-US"/>
              <a:pPr>
                <a:defRPr/>
              </a:pPr>
              <a:t>‹#›</a:t>
            </a:fld>
            <a:endParaRPr lang="en-US"/>
          </a:p>
        </p:txBody>
      </p:sp>
    </p:spTree>
    <p:extLst>
      <p:ext uri="{BB962C8B-B14F-4D97-AF65-F5344CB8AC3E}">
        <p14:creationId xmlns:p14="http://schemas.microsoft.com/office/powerpoint/2010/main" val="3245503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6A9F96-178D-401B-A79B-CC963BF534CD}" type="datetimeFigureOut">
              <a:rPr lang="en-US"/>
              <a:pPr>
                <a:defRPr/>
              </a:pPr>
              <a:t>10/24/2024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803878B-3689-44C0-9B1D-34E469976B11}" type="slidenum">
              <a:rPr lang="en-US"/>
              <a:pPr>
                <a:defRPr/>
              </a:pPr>
              <a:t>‹#›</a:t>
            </a:fld>
            <a:endParaRPr lang="en-US"/>
          </a:p>
        </p:txBody>
      </p:sp>
    </p:spTree>
    <p:extLst>
      <p:ext uri="{BB962C8B-B14F-4D97-AF65-F5344CB8AC3E}">
        <p14:creationId xmlns:p14="http://schemas.microsoft.com/office/powerpoint/2010/main" val="240338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9728FD-4757-46B8-A94E-9BFE993BA756}" type="datetimeFigureOut">
              <a:rPr lang="en-US"/>
              <a:pPr>
                <a:defRPr/>
              </a:pPr>
              <a:t>10/24/2024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300A9D4-8ABA-49CB-9AC7-62415D0971DB}" type="slidenum">
              <a:rPr lang="en-US"/>
              <a:pPr>
                <a:defRPr/>
              </a:pPr>
              <a:t>‹#›</a:t>
            </a:fld>
            <a:endParaRPr lang="en-US"/>
          </a:p>
        </p:txBody>
      </p:sp>
    </p:spTree>
    <p:extLst>
      <p:ext uri="{BB962C8B-B14F-4D97-AF65-F5344CB8AC3E}">
        <p14:creationId xmlns:p14="http://schemas.microsoft.com/office/powerpoint/2010/main" val="109989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9CE512-CC98-410B-8565-866A7BCAB997}" type="datetimeFigureOut">
              <a:rPr lang="en-US"/>
              <a:pPr>
                <a:defRPr/>
              </a:pPr>
              <a:t>10/24/2024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86D4AE-D0AB-4A8B-89F5-5C615CB658F7}" type="slidenum">
              <a:rPr lang="en-US"/>
              <a:pPr>
                <a:defRPr/>
              </a:pPr>
              <a:t>‹#›</a:t>
            </a:fld>
            <a:endParaRPr lang="en-US"/>
          </a:p>
        </p:txBody>
      </p:sp>
    </p:spTree>
    <p:extLst>
      <p:ext uri="{BB962C8B-B14F-4D97-AF65-F5344CB8AC3E}">
        <p14:creationId xmlns:p14="http://schemas.microsoft.com/office/powerpoint/2010/main" val="1570813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1C23F8F-89B2-442E-8A6D-0EB0B9FA1652}" type="datetimeFigureOut">
              <a:rPr lang="en-US"/>
              <a:pPr>
                <a:defRPr/>
              </a:pPr>
              <a:t>10/24/2024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3E1652-724A-41C8-9062-A9EFD35C8C87}" type="slidenum">
              <a:rPr lang="en-US"/>
              <a:pPr>
                <a:defRPr/>
              </a:pPr>
              <a:t>‹#›</a:t>
            </a:fld>
            <a:endParaRPr lang="en-US"/>
          </a:p>
        </p:txBody>
      </p:sp>
    </p:spTree>
    <p:extLst>
      <p:ext uri="{BB962C8B-B14F-4D97-AF65-F5344CB8AC3E}">
        <p14:creationId xmlns:p14="http://schemas.microsoft.com/office/powerpoint/2010/main" val="356219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E6BBD9A-1547-4FF5-9695-981630CAAA71}" type="datetimeFigureOut">
              <a:rPr lang="en-US"/>
              <a:pPr>
                <a:defRPr/>
              </a:pPr>
              <a:t>10/24/2024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4AAC96-D7A6-4267-BD25-CEAEF6C8CEFF}" type="slidenum">
              <a:rPr lang="en-US"/>
              <a:pPr>
                <a:defRPr/>
              </a:pPr>
              <a:t>‹#›</a:t>
            </a:fld>
            <a:endParaRPr lang="en-US"/>
          </a:p>
        </p:txBody>
      </p:sp>
    </p:spTree>
    <p:extLst>
      <p:ext uri="{BB962C8B-B14F-4D97-AF65-F5344CB8AC3E}">
        <p14:creationId xmlns:p14="http://schemas.microsoft.com/office/powerpoint/2010/main" val="2787882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D49B851-6ED0-4E99-9D22-BD34017CEF24}" type="datetimeFigureOut">
              <a:rPr lang="en-US"/>
              <a:pPr>
                <a:defRPr/>
              </a:pPr>
              <a:t>10/24/2024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9487FCD-D5E5-46C3-BA1A-9DF05562B571}" type="slidenum">
              <a:rPr lang="en-US"/>
              <a:pPr>
                <a:defRPr/>
              </a:pPr>
              <a:t>‹#›</a:t>
            </a:fld>
            <a:endParaRPr lang="en-US"/>
          </a:p>
        </p:txBody>
      </p:sp>
    </p:spTree>
    <p:extLst>
      <p:ext uri="{BB962C8B-B14F-4D97-AF65-F5344CB8AC3E}">
        <p14:creationId xmlns:p14="http://schemas.microsoft.com/office/powerpoint/2010/main" val="1425578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36.jpe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2.gif"/></Relationships>
</file>

<file path=ppt/slides/_rels/slide5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5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p:cNvSpPr>
            <a:spLocks noGrp="1"/>
          </p:cNvSpPr>
          <p:nvPr>
            <p:ph type="subTitle" idx="1"/>
          </p:nvPr>
        </p:nvSpPr>
        <p:spPr>
          <a:xfrm>
            <a:off x="4191000" y="3886200"/>
            <a:ext cx="5867400" cy="1905000"/>
          </a:xfrm>
        </p:spPr>
        <p:txBody>
          <a:bodyPr/>
          <a:lstStyle/>
          <a:p>
            <a:pPr algn="r" eaLnBrk="1" hangingPunct="1">
              <a:lnSpc>
                <a:spcPct val="80000"/>
              </a:lnSpc>
              <a:defRPr/>
            </a:pPr>
            <a:endParaRPr lang="en-US" sz="2800" dirty="0">
              <a:solidFill>
                <a:srgbClr val="7F7F7F"/>
              </a:solidFill>
              <a:latin typeface="Arial" pitchFamily="34" charset="0"/>
              <a:cs typeface="Arial" pitchFamily="34" charset="0"/>
            </a:endParaRPr>
          </a:p>
          <a:p>
            <a:pPr algn="r" eaLnBrk="1" hangingPunct="1">
              <a:lnSpc>
                <a:spcPct val="80000"/>
              </a:lnSpc>
              <a:defRPr/>
            </a:pPr>
            <a:r>
              <a:rPr lang="en-US" sz="2400" dirty="0">
                <a:solidFill>
                  <a:srgbClr val="7F7F7F"/>
                </a:solidFill>
                <a:latin typeface="Arial" pitchFamily="34" charset="0"/>
                <a:cs typeface="Arial" pitchFamily="34" charset="0"/>
              </a:rPr>
              <a:t>Colin Clark</a:t>
            </a:r>
            <a:endParaRPr lang="en-US" sz="2400" dirty="0">
              <a:latin typeface="Arial" pitchFamily="34" charset="0"/>
              <a:cs typeface="Arial" pitchFamily="34" charset="0"/>
            </a:endParaRPr>
          </a:p>
          <a:p>
            <a:pPr algn="r" eaLnBrk="1" hangingPunct="1">
              <a:lnSpc>
                <a:spcPct val="80000"/>
              </a:lnSpc>
              <a:defRPr/>
            </a:pPr>
            <a:r>
              <a:rPr lang="en-US" sz="2400" dirty="0">
                <a:solidFill>
                  <a:srgbClr val="7F7F7F"/>
                </a:solidFill>
                <a:latin typeface="Arial" pitchFamily="34" charset="0"/>
                <a:cs typeface="Arial" pitchFamily="34" charset="0"/>
              </a:rPr>
              <a:t> Shoreland Zoning Coordinator</a:t>
            </a:r>
          </a:p>
        </p:txBody>
      </p:sp>
      <p:sp>
        <p:nvSpPr>
          <p:cNvPr id="4" name="Rectangle 3"/>
          <p:cNvSpPr/>
          <p:nvPr/>
        </p:nvSpPr>
        <p:spPr>
          <a:xfrm>
            <a:off x="1524000" y="5943600"/>
            <a:ext cx="9144000" cy="90328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 name="Rectangle 4"/>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55" name="TextBox 14"/>
          <p:cNvSpPr txBox="1">
            <a:spLocks noChangeArrowheads="1"/>
          </p:cNvSpPr>
          <p:nvPr/>
        </p:nvSpPr>
        <p:spPr bwMode="auto">
          <a:xfrm>
            <a:off x="1535114" y="6059489"/>
            <a:ext cx="91408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None/>
            </a:pPr>
            <a:r>
              <a:rPr lang="en-US" altLang="en-US" sz="1800">
                <a:solidFill>
                  <a:prstClr val="white"/>
                </a:solidFill>
                <a:latin typeface="Arial" charset="0"/>
                <a:cs typeface="Arial" charset="0"/>
              </a:rPr>
              <a:t>MAINE DEPARTMENT OF ENVIRONMENTAL PROTECTION</a:t>
            </a:r>
          </a:p>
          <a:p>
            <a:pPr algn="ctr" eaLnBrk="1" fontAlgn="base" hangingPunct="1">
              <a:spcBef>
                <a:spcPct val="0"/>
              </a:spcBef>
              <a:spcAft>
                <a:spcPct val="0"/>
              </a:spcAft>
              <a:buNone/>
            </a:pPr>
            <a:endParaRPr lang="en-US" altLang="en-US" sz="800" i="1">
              <a:solidFill>
                <a:prstClr val="white"/>
              </a:solidFill>
              <a:latin typeface="Arial" charset="0"/>
              <a:cs typeface="Arial" charset="0"/>
            </a:endParaRPr>
          </a:p>
          <a:p>
            <a:pPr algn="ctr" eaLnBrk="1" fontAlgn="base" hangingPunct="1">
              <a:spcBef>
                <a:spcPct val="0"/>
              </a:spcBef>
              <a:spcAft>
                <a:spcPct val="0"/>
              </a:spcAft>
              <a:buNone/>
            </a:pPr>
            <a:r>
              <a:rPr lang="en-US" altLang="en-US" sz="1600" i="1">
                <a:solidFill>
                  <a:prstClr val="white"/>
                </a:solidFill>
                <a:latin typeface="Arial" charset="0"/>
                <a:cs typeface="Arial" charset="0"/>
              </a:rPr>
              <a:t>Protecting Maine’s Air, Land and Water</a:t>
            </a:r>
          </a:p>
        </p:txBody>
      </p:sp>
      <p:cxnSp>
        <p:nvCxnSpPr>
          <p:cNvPr id="17" name="Straight Connector 16"/>
          <p:cNvCxnSpPr/>
          <p:nvPr/>
        </p:nvCxnSpPr>
        <p:spPr>
          <a:xfrm>
            <a:off x="2705100" y="6427788"/>
            <a:ext cx="6781800" cy="0"/>
          </a:xfrm>
          <a:prstGeom prst="line">
            <a:avLst/>
          </a:prstGeom>
          <a:ln>
            <a:solidFill>
              <a:schemeClr val="tx1">
                <a:lumMod val="50000"/>
                <a:lumOff val="50000"/>
              </a:schemeClr>
            </a:solidFill>
          </a:ln>
        </p:spPr>
        <p:style>
          <a:lnRef idx="2">
            <a:schemeClr val="accent3"/>
          </a:lnRef>
          <a:fillRef idx="0">
            <a:schemeClr val="accent3"/>
          </a:fillRef>
          <a:effectRef idx="1">
            <a:schemeClr val="accent3"/>
          </a:effectRef>
          <a:fontRef idx="minor">
            <a:schemeClr val="tx1"/>
          </a:fontRef>
        </p:style>
      </p:cxnSp>
      <p:pic>
        <p:nvPicPr>
          <p:cNvPr id="205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438" y="2381787"/>
            <a:ext cx="2552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734597" y="531581"/>
            <a:ext cx="7848600" cy="1661993"/>
          </a:xfrm>
          <a:prstGeom prst="rect">
            <a:avLst/>
          </a:prstGeom>
          <a:noFill/>
        </p:spPr>
        <p:txBody>
          <a:bodyPr wrap="square">
            <a:spAutoFit/>
          </a:bodyPr>
          <a:lstStyle/>
          <a:p>
            <a:pPr lvl="0" algn="ctr">
              <a:defRPr/>
            </a:pPr>
            <a:r>
              <a:rPr lang="en-US" sz="3400" b="1" dirty="0">
                <a:solidFill>
                  <a:srgbClr val="4F81BD">
                    <a:lumMod val="50000"/>
                  </a:srgbClr>
                </a:solidFill>
                <a:latin typeface="Arial" pitchFamily="34" charset="0"/>
                <a:cs typeface="Arial" pitchFamily="34" charset="0"/>
              </a:rPr>
              <a:t>Shoreland Zoning Guidelines </a:t>
            </a:r>
          </a:p>
          <a:p>
            <a:pPr lvl="0" algn="ctr">
              <a:defRPr/>
            </a:pPr>
            <a:r>
              <a:rPr lang="en-US" sz="3400" b="1">
                <a:solidFill>
                  <a:srgbClr val="4F81BD">
                    <a:lumMod val="50000"/>
                  </a:srgbClr>
                </a:solidFill>
                <a:latin typeface="Arial" pitchFamily="34" charset="0"/>
                <a:cs typeface="Arial" pitchFamily="34" charset="0"/>
              </a:rPr>
              <a:t>KVCOG </a:t>
            </a:r>
            <a:r>
              <a:rPr lang="en-US" sz="3400" b="1" dirty="0">
                <a:solidFill>
                  <a:srgbClr val="4F81BD">
                    <a:lumMod val="50000"/>
                  </a:srgbClr>
                </a:solidFill>
                <a:latin typeface="Arial" pitchFamily="34" charset="0"/>
                <a:cs typeface="Arial" pitchFamily="34" charset="0"/>
              </a:rPr>
              <a:t>Shoreland Zoning Training  </a:t>
            </a:r>
          </a:p>
          <a:p>
            <a:pPr lvl="0" algn="ctr">
              <a:defRPr/>
            </a:pPr>
            <a:r>
              <a:rPr lang="en-US" sz="3400" b="1" dirty="0">
                <a:solidFill>
                  <a:srgbClr val="4F81BD">
                    <a:lumMod val="50000"/>
                  </a:srgbClr>
                </a:solidFill>
                <a:latin typeface="Arial" pitchFamily="34" charset="0"/>
                <a:cs typeface="Arial" pitchFamily="34" charset="0"/>
              </a:rPr>
              <a:t>2024</a:t>
            </a:r>
            <a:endParaRPr lang="en-US" sz="2800" b="1" dirty="0">
              <a:solidFill>
                <a:srgbClr val="4F81BD">
                  <a:lumMod val="50000"/>
                </a:srgbClr>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703" y="2057400"/>
            <a:ext cx="508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Title 2"/>
          <p:cNvSpPr>
            <a:spLocks noGrp="1"/>
          </p:cNvSpPr>
          <p:nvPr>
            <p:ph type="title"/>
          </p:nvPr>
        </p:nvSpPr>
        <p:spPr/>
        <p:txBody>
          <a:bodyPr/>
          <a:lstStyle/>
          <a:p>
            <a:pPr eaLnBrk="1" hangingPunct="1"/>
            <a:r>
              <a:rPr lang="en-US" altLang="en-US" b="1">
                <a:solidFill>
                  <a:schemeClr val="tx2"/>
                </a:solidFill>
                <a:latin typeface="Arial" charset="0"/>
                <a:cs typeface="Arial" charset="0"/>
              </a:rPr>
              <a:t>Lot Width</a:t>
            </a:r>
          </a:p>
        </p:txBody>
      </p:sp>
      <p:sp>
        <p:nvSpPr>
          <p:cNvPr id="3075" name="Rectangle 12"/>
          <p:cNvSpPr>
            <a:spLocks noGrp="1"/>
          </p:cNvSpPr>
          <p:nvPr>
            <p:ph type="body" idx="4294967295"/>
          </p:nvPr>
        </p:nvSpPr>
        <p:spPr>
          <a:xfrm>
            <a:off x="1981200" y="1527176"/>
            <a:ext cx="3581400" cy="4525963"/>
          </a:xfrm>
        </p:spPr>
        <p:txBody>
          <a:bodyPr/>
          <a:lstStyle/>
          <a:p>
            <a:pPr marL="0" indent="0">
              <a:lnSpc>
                <a:spcPct val="90000"/>
              </a:lnSpc>
              <a:buNone/>
              <a:defRPr/>
            </a:pPr>
            <a:r>
              <a:rPr lang="en-US" sz="2800" dirty="0">
                <a:latin typeface="Arial" charset="0"/>
                <a:cs typeface="Arial" charset="0"/>
              </a:rPr>
              <a:t>Minimum lot width:</a:t>
            </a:r>
            <a:endParaRPr lang="en-US" sz="2400" dirty="0">
              <a:latin typeface="Arial" charset="0"/>
              <a:cs typeface="Arial" charset="0"/>
            </a:endParaRPr>
          </a:p>
          <a:p>
            <a:pPr>
              <a:lnSpc>
                <a:spcPct val="90000"/>
              </a:lnSpc>
              <a:defRPr/>
            </a:pPr>
            <a:r>
              <a:rPr lang="en-US" altLang="en-US" sz="2400" dirty="0">
                <a:latin typeface="Arial" charset="0"/>
                <a:cs typeface="Arial" charset="0"/>
              </a:rPr>
              <a:t>Measured as closest distance between the side lot lines</a:t>
            </a:r>
          </a:p>
          <a:p>
            <a:pPr>
              <a:lnSpc>
                <a:spcPct val="90000"/>
              </a:lnSpc>
              <a:defRPr/>
            </a:pPr>
            <a:r>
              <a:rPr lang="en-US" altLang="en-US" sz="2400" dirty="0">
                <a:latin typeface="Arial" charset="0"/>
                <a:cs typeface="Arial" charset="0"/>
              </a:rPr>
              <a:t>Applies within 100 feet of the shoreline</a:t>
            </a:r>
          </a:p>
          <a:p>
            <a:pPr>
              <a:lnSpc>
                <a:spcPct val="90000"/>
              </a:lnSpc>
              <a:defRPr/>
            </a:pPr>
            <a:r>
              <a:rPr lang="en-US" altLang="en-US" sz="2400" dirty="0">
                <a:latin typeface="Arial" charset="0"/>
                <a:cs typeface="Arial" charset="0"/>
              </a:rPr>
              <a:t>Varies with shore        frontage requirements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98874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pPr eaLnBrk="1" hangingPunct="1"/>
            <a:r>
              <a:rPr lang="en-US" altLang="en-US" sz="4000" b="1" dirty="0">
                <a:solidFill>
                  <a:schemeClr val="tx2"/>
                </a:solidFill>
                <a:latin typeface="Arial" charset="0"/>
                <a:cs typeface="Arial" charset="0"/>
              </a:rPr>
              <a:t>Shore Frontage</a:t>
            </a:r>
          </a:p>
        </p:txBody>
      </p:sp>
      <p:sp>
        <p:nvSpPr>
          <p:cNvPr id="3075" name="Rectangle 12"/>
          <p:cNvSpPr>
            <a:spLocks noGrp="1"/>
          </p:cNvSpPr>
          <p:nvPr>
            <p:ph type="body" idx="4294967295"/>
          </p:nvPr>
        </p:nvSpPr>
        <p:spPr>
          <a:xfrm>
            <a:off x="1981200" y="1527176"/>
            <a:ext cx="8229600" cy="4525963"/>
          </a:xfrm>
        </p:spPr>
        <p:txBody>
          <a:bodyPr/>
          <a:lstStyle/>
          <a:p>
            <a:pPr marL="0" indent="0">
              <a:lnSpc>
                <a:spcPct val="90000"/>
              </a:lnSpc>
              <a:buNone/>
              <a:defRPr/>
            </a:pPr>
            <a:r>
              <a:rPr lang="en-US" sz="2800" dirty="0">
                <a:latin typeface="Arial" charset="0"/>
                <a:cs typeface="Arial" charset="0"/>
              </a:rPr>
              <a:t>Shore frontage required:</a:t>
            </a:r>
            <a:endParaRPr lang="en-US" sz="2400" dirty="0">
              <a:latin typeface="Arial" charset="0"/>
              <a:cs typeface="Arial" charset="0"/>
            </a:endParaRPr>
          </a:p>
          <a:p>
            <a:pPr>
              <a:lnSpc>
                <a:spcPct val="90000"/>
              </a:lnSpc>
              <a:defRPr/>
            </a:pPr>
            <a:r>
              <a:rPr lang="en-US" sz="2400" dirty="0">
                <a:latin typeface="Arial" charset="0"/>
                <a:cs typeface="Arial" charset="0"/>
              </a:rPr>
              <a:t>Varies with lot area requirements</a:t>
            </a:r>
          </a:p>
          <a:p>
            <a:pPr>
              <a:lnSpc>
                <a:spcPct val="90000"/>
              </a:lnSpc>
              <a:defRPr/>
            </a:pPr>
            <a:r>
              <a:rPr lang="en-US" altLang="en-US" sz="2400" dirty="0">
                <a:latin typeface="Arial" charset="0"/>
                <a:cs typeface="Arial" charset="0"/>
              </a:rPr>
              <a:t>Measured in a straight line between the intersections of the lot lines with the shoreline</a:t>
            </a:r>
          </a:p>
          <a:p>
            <a:pPr>
              <a:lnSpc>
                <a:spcPct val="90000"/>
              </a:lnSpc>
              <a:defRPr/>
            </a:pPr>
            <a:r>
              <a:rPr lang="en-US" altLang="en-US" sz="2400" dirty="0">
                <a:latin typeface="Arial" charset="0"/>
                <a:cs typeface="Arial" charset="0"/>
              </a:rPr>
              <a:t>Not the same as realty frontage</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513" name="Picture 1"/>
          <p:cNvPicPr>
            <a:picLocks noChangeAspect="1"/>
          </p:cNvPicPr>
          <p:nvPr/>
        </p:nvPicPr>
        <p:blipFill>
          <a:blip r:embed="rId4">
            <a:extLst>
              <a:ext uri="{28A0092B-C50C-407E-A947-70E740481C1C}">
                <a14:useLocalDpi xmlns:a14="http://schemas.microsoft.com/office/drawing/2010/main" val="0"/>
              </a:ext>
            </a:extLst>
          </a:blip>
          <a:srcRect l="26863" t="19987" r="1482" b="41808"/>
          <a:stretch>
            <a:fillRect/>
          </a:stretch>
        </p:blipFill>
        <p:spPr bwMode="auto">
          <a:xfrm>
            <a:off x="2547939" y="3619500"/>
            <a:ext cx="7096125"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687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p:txBody>
          <a:bodyPr/>
          <a:lstStyle/>
          <a:p>
            <a:pPr eaLnBrk="1" hangingPunct="1"/>
            <a:r>
              <a:rPr lang="en-US" altLang="en-US" sz="4000" b="1" dirty="0">
                <a:solidFill>
                  <a:schemeClr val="tx2"/>
                </a:solidFill>
                <a:latin typeface="Arial" charset="0"/>
                <a:cs typeface="Arial" charset="0"/>
              </a:rPr>
              <a:t>Measuring Setback</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63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2081213"/>
            <a:ext cx="607695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12"/>
          <p:cNvSpPr txBox="1">
            <a:spLocks/>
          </p:cNvSpPr>
          <p:nvPr/>
        </p:nvSpPr>
        <p:spPr bwMode="auto">
          <a:xfrm>
            <a:off x="1981200" y="1295401"/>
            <a:ext cx="8382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buFont typeface="Arial" charset="0"/>
              <a:buNone/>
            </a:pPr>
            <a:r>
              <a:rPr lang="en-US" altLang="en-US" sz="2400">
                <a:latin typeface="Arial" charset="0"/>
              </a:rPr>
              <a:t>Nearest horizontal distance from the shoreline to nearest part of the structure or other regulated area</a:t>
            </a:r>
          </a:p>
        </p:txBody>
      </p:sp>
    </p:spTree>
    <p:extLst>
      <p:ext uri="{BB962C8B-B14F-4D97-AF65-F5344CB8AC3E}">
        <p14:creationId xmlns:p14="http://schemas.microsoft.com/office/powerpoint/2010/main" val="3964372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pPr eaLnBrk="1" hangingPunct="1"/>
            <a:r>
              <a:rPr lang="en-US" altLang="en-US" sz="4000" b="1" dirty="0">
                <a:solidFill>
                  <a:schemeClr val="tx2"/>
                </a:solidFill>
                <a:latin typeface="Arial" charset="0"/>
                <a:cs typeface="Arial" charset="0"/>
              </a:rPr>
              <a:t>Height of a Structure</a:t>
            </a:r>
          </a:p>
        </p:txBody>
      </p:sp>
      <p:sp>
        <p:nvSpPr>
          <p:cNvPr id="3075" name="Rectangle 12"/>
          <p:cNvSpPr>
            <a:spLocks noGrp="1"/>
          </p:cNvSpPr>
          <p:nvPr>
            <p:ph type="body" idx="4294967295"/>
          </p:nvPr>
        </p:nvSpPr>
        <p:spPr>
          <a:xfrm>
            <a:off x="1981200" y="1527176"/>
            <a:ext cx="8229600" cy="4525963"/>
          </a:xfrm>
        </p:spPr>
        <p:txBody>
          <a:bodyPr/>
          <a:lstStyle/>
          <a:p>
            <a:pPr marL="0" indent="0">
              <a:lnSpc>
                <a:spcPct val="90000"/>
              </a:lnSpc>
              <a:buNone/>
              <a:defRPr/>
            </a:pPr>
            <a:r>
              <a:rPr lang="en-US" sz="2800" dirty="0">
                <a:latin typeface="Arial" charset="0"/>
                <a:cs typeface="Arial" charset="0"/>
              </a:rPr>
              <a:t>Defined as:</a:t>
            </a:r>
            <a:endParaRPr lang="en-US" sz="2400" dirty="0">
              <a:latin typeface="Arial" charset="0"/>
              <a:cs typeface="Arial" charset="0"/>
            </a:endParaRPr>
          </a:p>
          <a:p>
            <a:pPr>
              <a:lnSpc>
                <a:spcPct val="90000"/>
              </a:lnSpc>
              <a:defRPr/>
            </a:pPr>
            <a:r>
              <a:rPr lang="en-US" sz="2400" dirty="0">
                <a:latin typeface="Arial" charset="0"/>
                <a:cs typeface="Arial" charset="0"/>
              </a:rPr>
              <a:t>Vertical distance between the mean original (prior to construction) grade at the </a:t>
            </a:r>
            <a:r>
              <a:rPr lang="en-US" sz="2400" b="1" dirty="0">
                <a:solidFill>
                  <a:srgbClr val="0070C0"/>
                </a:solidFill>
                <a:latin typeface="Arial" charset="0"/>
                <a:cs typeface="Arial" charset="0"/>
              </a:rPr>
              <a:t>downhill</a:t>
            </a:r>
            <a:r>
              <a:rPr lang="en-US" sz="2400" dirty="0">
                <a:solidFill>
                  <a:srgbClr val="0070C0"/>
                </a:solidFill>
                <a:latin typeface="Arial" charset="0"/>
                <a:cs typeface="Arial" charset="0"/>
              </a:rPr>
              <a:t> </a:t>
            </a:r>
            <a:r>
              <a:rPr lang="en-US" sz="2400" dirty="0">
                <a:latin typeface="Arial" charset="0"/>
                <a:cs typeface="Arial" charset="0"/>
              </a:rPr>
              <a:t>side of the structure and the highest point of the structure</a:t>
            </a:r>
          </a:p>
          <a:p>
            <a:pPr marL="0" indent="0">
              <a:lnSpc>
                <a:spcPct val="90000"/>
              </a:lnSpc>
              <a:buNone/>
              <a:defRPr/>
            </a:pPr>
            <a:endParaRPr lang="en-US" altLang="en-US" sz="2400" dirty="0">
              <a:latin typeface="Arial" charset="0"/>
              <a:cs typeface="Arial" charset="0"/>
            </a:endParaRP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29705" name="Picture 1"/>
          <p:cNvPicPr>
            <a:picLocks noChangeAspect="1"/>
          </p:cNvPicPr>
          <p:nvPr/>
        </p:nvPicPr>
        <p:blipFill>
          <a:blip r:embed="rId4">
            <a:extLst>
              <a:ext uri="{28A0092B-C50C-407E-A947-70E740481C1C}">
                <a14:useLocalDpi xmlns:a14="http://schemas.microsoft.com/office/drawing/2010/main" val="0"/>
              </a:ext>
            </a:extLst>
          </a:blip>
          <a:srcRect l="22054"/>
          <a:stretch>
            <a:fillRect/>
          </a:stretch>
        </p:blipFill>
        <p:spPr bwMode="auto">
          <a:xfrm>
            <a:off x="2754314" y="3089276"/>
            <a:ext cx="6681787"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00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pPr eaLnBrk="1" hangingPunct="1"/>
            <a:r>
              <a:rPr lang="en-US" altLang="en-US" sz="4000" b="1" dirty="0">
                <a:solidFill>
                  <a:schemeClr val="tx2"/>
                </a:solidFill>
                <a:latin typeface="Arial" charset="0"/>
                <a:cs typeface="Arial" charset="0"/>
              </a:rPr>
              <a:t>Height of a Structure</a:t>
            </a:r>
            <a:br>
              <a:rPr lang="en-US" altLang="en-US" sz="4000" b="1" dirty="0">
                <a:solidFill>
                  <a:schemeClr val="tx2"/>
                </a:solidFill>
                <a:latin typeface="Arial" charset="0"/>
                <a:cs typeface="Arial" charset="0"/>
              </a:rPr>
            </a:br>
            <a:r>
              <a:rPr lang="en-US" altLang="en-US" sz="2400" b="1" dirty="0">
                <a:solidFill>
                  <a:schemeClr val="tx2"/>
                </a:solidFill>
                <a:latin typeface="Arial" charset="0"/>
                <a:cs typeface="Arial" charset="0"/>
              </a:rPr>
              <a:t>In Area of Special Flood Hazard</a:t>
            </a:r>
            <a:br>
              <a:rPr lang="en-US" altLang="en-US" sz="4000" b="1" dirty="0">
                <a:solidFill>
                  <a:schemeClr val="tx2"/>
                </a:solidFill>
                <a:latin typeface="Arial" charset="0"/>
                <a:cs typeface="Arial" charset="0"/>
              </a:rPr>
            </a:br>
            <a:r>
              <a:rPr lang="en-US" altLang="en-US" sz="1400" b="1" dirty="0">
                <a:solidFill>
                  <a:schemeClr val="tx2"/>
                </a:solidFill>
                <a:latin typeface="Arial" charset="0"/>
                <a:cs typeface="Arial" charset="0"/>
              </a:rPr>
              <a:t>38 MRSA §439-A (4)(C-1)</a:t>
            </a:r>
          </a:p>
        </p:txBody>
      </p:sp>
      <p:sp>
        <p:nvSpPr>
          <p:cNvPr id="3075" name="Rectangle 12"/>
          <p:cNvSpPr>
            <a:spLocks noGrp="1"/>
          </p:cNvSpPr>
          <p:nvPr>
            <p:ph type="body" idx="4294967295"/>
          </p:nvPr>
        </p:nvSpPr>
        <p:spPr>
          <a:xfrm>
            <a:off x="1981200" y="1527176"/>
            <a:ext cx="8229600" cy="4525963"/>
          </a:xfrm>
        </p:spPr>
        <p:txBody>
          <a:bodyPr/>
          <a:lstStyle/>
          <a:p>
            <a:pPr marL="0" indent="0">
              <a:lnSpc>
                <a:spcPct val="90000"/>
              </a:lnSpc>
              <a:buNone/>
              <a:defRPr/>
            </a:pPr>
            <a:r>
              <a:rPr lang="en-US" sz="2000" dirty="0"/>
              <a:t>“</a:t>
            </a:r>
            <a:r>
              <a:rPr lang="en-US" sz="2000" b="1" i="1" dirty="0">
                <a:solidFill>
                  <a:schemeClr val="accent1"/>
                </a:solidFill>
              </a:rPr>
              <a:t>Notwithstanding</a:t>
            </a:r>
            <a:r>
              <a:rPr lang="en-US" sz="2000" dirty="0"/>
              <a:t> the limitations on height imposed under paragraphs B and C, (footprint expansion sections) the height of a structure that is a legally existing nonconforming principal or accessory structure may be raised to, but not above, the </a:t>
            </a:r>
            <a:r>
              <a:rPr lang="en-US" sz="2000" b="1" i="1" dirty="0">
                <a:solidFill>
                  <a:schemeClr val="accent1"/>
                </a:solidFill>
              </a:rPr>
              <a:t>minimum elevation necessary to be consistent with the local floodplain management elevation requirement or to 3 feet above base flood elevation</a:t>
            </a:r>
            <a:r>
              <a:rPr lang="en-US" sz="2000" dirty="0"/>
              <a:t>, whichever is greater </a:t>
            </a:r>
            <a:r>
              <a:rPr lang="en-US" sz="2000" b="1" i="1" dirty="0">
                <a:solidFill>
                  <a:schemeClr val="accent1"/>
                </a:solidFill>
              </a:rPr>
              <a:t>as long as </a:t>
            </a:r>
            <a:r>
              <a:rPr lang="en-US" sz="2000" dirty="0"/>
              <a:t>the structure is relocated, reconstructed, replaced or elevated within the boundaries of the parcel so that the water body or wetland </a:t>
            </a:r>
            <a:r>
              <a:rPr lang="en-US" sz="2000" b="1" i="1" dirty="0">
                <a:solidFill>
                  <a:schemeClr val="accent1"/>
                </a:solidFill>
              </a:rPr>
              <a:t>setback requirement is met to the greatest practical extent</a:t>
            </a:r>
            <a:r>
              <a:rPr lang="en-US" sz="2000" dirty="0"/>
              <a:t>. </a:t>
            </a:r>
          </a:p>
          <a:p>
            <a:pPr marL="0" indent="0">
              <a:lnSpc>
                <a:spcPct val="90000"/>
              </a:lnSpc>
              <a:buNone/>
              <a:defRPr/>
            </a:pPr>
            <a:r>
              <a:rPr lang="en-US" sz="2000" dirty="0"/>
              <a:t>This paragraph applies to structures that: </a:t>
            </a:r>
          </a:p>
          <a:p>
            <a:pPr marL="0" indent="0">
              <a:lnSpc>
                <a:spcPct val="90000"/>
              </a:lnSpc>
              <a:buNone/>
              <a:defRPr/>
            </a:pPr>
            <a:endParaRPr lang="en-US" sz="2000" dirty="0"/>
          </a:p>
          <a:p>
            <a:pPr marL="228600" indent="-228600">
              <a:lnSpc>
                <a:spcPct val="90000"/>
              </a:lnSpc>
              <a:buFont typeface="Arial" charset="0"/>
              <a:buAutoNum type="arabicParenR"/>
              <a:defRPr/>
            </a:pPr>
            <a:r>
              <a:rPr lang="en-US" sz="2000" dirty="0"/>
              <a:t>Have been or are proposed to be relocated, reconstructed, replaced or elevated to be consistent with the local floodplain management elevation requirement; and </a:t>
            </a:r>
          </a:p>
          <a:p>
            <a:pPr marL="228600" indent="-228600">
              <a:lnSpc>
                <a:spcPct val="90000"/>
              </a:lnSpc>
              <a:buFont typeface="Arial" charset="0"/>
              <a:buAutoNum type="arabicParenR"/>
              <a:defRPr/>
            </a:pPr>
            <a:r>
              <a:rPr lang="en-US" sz="2000" dirty="0"/>
              <a:t>Are located in an area of special flood hazard.</a:t>
            </a:r>
          </a:p>
          <a:p>
            <a:pPr marL="0" indent="0">
              <a:lnSpc>
                <a:spcPct val="90000"/>
              </a:lnSpc>
              <a:buNone/>
              <a:defRPr/>
            </a:pPr>
            <a:endParaRPr lang="en-US" sz="2000" dirty="0"/>
          </a:p>
          <a:p>
            <a:pPr marL="0" indent="0">
              <a:lnSpc>
                <a:spcPct val="90000"/>
              </a:lnSpc>
              <a:buNone/>
              <a:defRPr/>
            </a:pPr>
            <a:endParaRPr lang="en-US" sz="1800" dirty="0"/>
          </a:p>
          <a:p>
            <a:pPr>
              <a:lnSpc>
                <a:spcPct val="90000"/>
              </a:lnSpc>
              <a:buFont typeface="Arial" charset="0"/>
              <a:buAutoNum type="arabicParenR"/>
              <a:defRPr/>
            </a:pPr>
            <a:endParaRPr lang="en-US" sz="1800" dirty="0"/>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248540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1981200" y="274638"/>
            <a:ext cx="8229600" cy="1249362"/>
          </a:xfrm>
        </p:spPr>
        <p:txBody>
          <a:bodyPr/>
          <a:lstStyle/>
          <a:p>
            <a:r>
              <a:rPr lang="en-US" altLang="en-US" sz="4000" b="1" dirty="0">
                <a:solidFill>
                  <a:schemeClr val="tx2"/>
                </a:solidFill>
                <a:latin typeface="Arial" charset="0"/>
                <a:cs typeface="Arial" charset="0"/>
              </a:rPr>
              <a:t>Height of a Structure</a:t>
            </a:r>
            <a:br>
              <a:rPr lang="en-US" altLang="en-US" sz="4000" b="1" dirty="0">
                <a:solidFill>
                  <a:schemeClr val="tx2"/>
                </a:solidFill>
                <a:latin typeface="Arial" charset="0"/>
                <a:cs typeface="Arial" charset="0"/>
              </a:rPr>
            </a:br>
            <a:r>
              <a:rPr lang="en-US" altLang="en-US" sz="2400" b="1" dirty="0">
                <a:solidFill>
                  <a:schemeClr val="tx2"/>
                </a:solidFill>
                <a:latin typeface="Arial" charset="0"/>
                <a:cs typeface="Arial" charset="0"/>
              </a:rPr>
              <a:t>In Area of Special Flood Hazard</a:t>
            </a:r>
            <a:br>
              <a:rPr lang="en-US" altLang="en-US" sz="4000" b="1" dirty="0">
                <a:solidFill>
                  <a:schemeClr val="tx2"/>
                </a:solidFill>
                <a:latin typeface="Arial" charset="0"/>
                <a:cs typeface="Arial" charset="0"/>
              </a:rPr>
            </a:br>
            <a:endParaRPr lang="en-US" altLang="en-US" sz="1800" dirty="0"/>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Content Placeholder 2">
            <a:extLst>
              <a:ext uri="{FF2B5EF4-FFF2-40B4-BE49-F238E27FC236}">
                <a16:creationId xmlns:a16="http://schemas.microsoft.com/office/drawing/2014/main" id="{B71895A8-6ADB-2487-793D-5F9E89F35FF5}"/>
              </a:ext>
            </a:extLst>
          </p:cNvPr>
          <p:cNvSpPr>
            <a:spLocks noGrp="1"/>
          </p:cNvSpPr>
          <p:nvPr>
            <p:ph sz="half" idx="1"/>
          </p:nvPr>
        </p:nvSpPr>
        <p:spPr>
          <a:xfrm>
            <a:off x="1981200" y="1447801"/>
            <a:ext cx="8382000" cy="4678363"/>
          </a:xfrm>
        </p:spPr>
        <p:txBody>
          <a:bodyPr/>
          <a:lstStyle/>
          <a:p>
            <a:pPr marL="0" indent="0">
              <a:buNone/>
            </a:pPr>
            <a:r>
              <a:rPr lang="en-US" altLang="en-US" sz="2000" b="1" dirty="0">
                <a:solidFill>
                  <a:schemeClr val="tx2"/>
                </a:solidFill>
                <a:latin typeface="Arial" charset="0"/>
                <a:cs typeface="Arial" charset="0"/>
              </a:rPr>
              <a:t>38 MRSA § 436-A (1-C)</a:t>
            </a:r>
            <a:r>
              <a:rPr lang="en-US" sz="2000" dirty="0"/>
              <a:t> </a:t>
            </a:r>
          </a:p>
          <a:p>
            <a:pPr marL="0" indent="0">
              <a:buNone/>
            </a:pPr>
            <a:r>
              <a:rPr lang="en-US" sz="2000" b="1" i="1" dirty="0">
                <a:solidFill>
                  <a:schemeClr val="tx2"/>
                </a:solidFill>
              </a:rPr>
              <a:t>Area of special flood hazard </a:t>
            </a:r>
            <a:r>
              <a:rPr lang="en-US" sz="2000" dirty="0"/>
              <a:t>means land in a floodplain having a 1% or greater chance of flooding in any given year, as identified in the effective federal flood insurance study and corresponding flood insurance rate maps.  </a:t>
            </a:r>
            <a:endParaRPr lang="en-US" altLang="en-US" sz="2000" b="1" dirty="0">
              <a:solidFill>
                <a:schemeClr val="tx2"/>
              </a:solidFill>
              <a:latin typeface="Arial" charset="0"/>
              <a:cs typeface="Arial" charset="0"/>
            </a:endParaRPr>
          </a:p>
          <a:p>
            <a:pPr marL="0" indent="0">
              <a:buNone/>
            </a:pPr>
            <a:endParaRPr lang="en-US" altLang="en-US" sz="2000" b="1" dirty="0">
              <a:solidFill>
                <a:schemeClr val="tx2"/>
              </a:solidFill>
              <a:latin typeface="Arial" charset="0"/>
              <a:cs typeface="Arial" charset="0"/>
            </a:endParaRPr>
          </a:p>
          <a:p>
            <a:pPr marL="0" indent="0">
              <a:buNone/>
            </a:pPr>
            <a:r>
              <a:rPr lang="en-US" altLang="en-US" sz="2000" b="1" dirty="0">
                <a:solidFill>
                  <a:schemeClr val="tx2"/>
                </a:solidFill>
                <a:latin typeface="Arial" charset="0"/>
                <a:cs typeface="Arial" charset="0"/>
              </a:rPr>
              <a:t>38 MRSA § 436-A (7-A)</a:t>
            </a:r>
          </a:p>
          <a:p>
            <a:pPr marL="0" indent="0">
              <a:buNone/>
            </a:pPr>
            <a:r>
              <a:rPr lang="en-US" sz="2000" b="1" i="1" dirty="0">
                <a:solidFill>
                  <a:schemeClr val="accent1"/>
                </a:solidFill>
              </a:rPr>
              <a:t>Height means </a:t>
            </a:r>
            <a:r>
              <a:rPr lang="en-US" sz="2000" dirty="0"/>
              <a:t>with respect to existing principal or accessory structures, including legally existing nonconforming structures, located within and area of special flood hazard that have been or are proposed to be relocated, reconstructed, replaces or elevated to be consistent with the minimum elevation required by a local floodplain management ordinance, </a:t>
            </a:r>
            <a:r>
              <a:rPr lang="en-US" sz="2000" b="1" i="1" dirty="0">
                <a:solidFill>
                  <a:schemeClr val="accent1"/>
                </a:solidFill>
              </a:rPr>
              <a:t>the vertical distance between the bottom of the sill of the structure to the highest point of the structure</a:t>
            </a:r>
            <a:r>
              <a:rPr lang="en-US" sz="2000" dirty="0"/>
              <a:t>, excluding chimneys, steeples, antennas and similar appurtenances that have no floor area.</a:t>
            </a:r>
          </a:p>
        </p:txBody>
      </p:sp>
    </p:spTree>
    <p:extLst>
      <p:ext uri="{BB962C8B-B14F-4D97-AF65-F5344CB8AC3E}">
        <p14:creationId xmlns:p14="http://schemas.microsoft.com/office/powerpoint/2010/main" val="3364475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pPr eaLnBrk="1" hangingPunct="1"/>
            <a:r>
              <a:rPr lang="en-US" altLang="en-US" sz="4000" b="1" dirty="0">
                <a:solidFill>
                  <a:schemeClr val="tx2"/>
                </a:solidFill>
                <a:latin typeface="Arial" charset="0"/>
                <a:cs typeface="Arial" charset="0"/>
              </a:rPr>
              <a:t>Height of a Structure</a:t>
            </a:r>
            <a:br>
              <a:rPr lang="en-US" altLang="en-US" sz="4000" b="1" dirty="0">
                <a:solidFill>
                  <a:schemeClr val="tx2"/>
                </a:solidFill>
                <a:latin typeface="Arial" charset="0"/>
                <a:cs typeface="Arial" charset="0"/>
              </a:rPr>
            </a:br>
            <a:r>
              <a:rPr lang="en-US" altLang="en-US" sz="3200" b="1" dirty="0">
                <a:solidFill>
                  <a:schemeClr val="tx2"/>
                </a:solidFill>
                <a:latin typeface="Arial" charset="0"/>
                <a:cs typeface="Arial" charset="0"/>
              </a:rPr>
              <a:t>In Area of Special Flood Hazard</a:t>
            </a:r>
          </a:p>
        </p:txBody>
      </p:sp>
      <p:sp>
        <p:nvSpPr>
          <p:cNvPr id="3075" name="Rectangle 12"/>
          <p:cNvSpPr>
            <a:spLocks noGrp="1"/>
          </p:cNvSpPr>
          <p:nvPr>
            <p:ph type="body" idx="4294967295"/>
          </p:nvPr>
        </p:nvSpPr>
        <p:spPr>
          <a:xfrm>
            <a:off x="1981200" y="1315454"/>
            <a:ext cx="8229600" cy="4737686"/>
          </a:xfrm>
        </p:spPr>
        <p:txBody>
          <a:bodyPr/>
          <a:lstStyle/>
          <a:p>
            <a:pPr marL="0" indent="0">
              <a:lnSpc>
                <a:spcPct val="90000"/>
              </a:lnSpc>
              <a:buNone/>
              <a:defRPr/>
            </a:pPr>
            <a:endParaRPr lang="en-US" altLang="en-US" sz="2400" dirty="0">
              <a:latin typeface="Arial" charset="0"/>
              <a:cs typeface="Arial" charset="0"/>
            </a:endParaRP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 name="Picture 2" descr="A diagram of a house&#10;&#10;Description automatically generated">
            <a:extLst>
              <a:ext uri="{FF2B5EF4-FFF2-40B4-BE49-F238E27FC236}">
                <a16:creationId xmlns:a16="http://schemas.microsoft.com/office/drawing/2014/main" id="{B8886D5F-C9D6-F7D9-88CF-8B1CCCB79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197" y="1315213"/>
            <a:ext cx="6444119" cy="4860866"/>
          </a:xfrm>
          <a:prstGeom prst="rect">
            <a:avLst/>
          </a:prstGeom>
        </p:spPr>
      </p:pic>
    </p:spTree>
    <p:extLst>
      <p:ext uri="{BB962C8B-B14F-4D97-AF65-F5344CB8AC3E}">
        <p14:creationId xmlns:p14="http://schemas.microsoft.com/office/powerpoint/2010/main" val="64697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6AA5A9-10F8-4EB4-ACF1-2E8A044A98AD}"/>
              </a:ext>
            </a:extLst>
          </p:cNvPr>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10">
            <a:extLst>
              <a:ext uri="{FF2B5EF4-FFF2-40B4-BE49-F238E27FC236}">
                <a16:creationId xmlns:a16="http://schemas.microsoft.com/office/drawing/2014/main" id="{91099208-0D74-450B-9BDA-16F01864C911}"/>
              </a:ext>
            </a:extLst>
          </p:cNvPr>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a:extLst>
              <a:ext uri="{FF2B5EF4-FFF2-40B4-BE49-F238E27FC236}">
                <a16:creationId xmlns:a16="http://schemas.microsoft.com/office/drawing/2014/main" id="{35F4D696-49B3-46A8-B213-5538996B7F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pic>
        <p:nvPicPr>
          <p:cNvPr id="26631" name="Picture 2" descr="moosehead">
            <a:extLst>
              <a:ext uri="{FF2B5EF4-FFF2-40B4-BE49-F238E27FC236}">
                <a16:creationId xmlns:a16="http://schemas.microsoft.com/office/drawing/2014/main" id="{BFBAF672-2D31-4866-A18D-EA00A6001BB0}"/>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524000" y="30480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
            <a:extLst>
              <a:ext uri="{FF2B5EF4-FFF2-40B4-BE49-F238E27FC236}">
                <a16:creationId xmlns:a16="http://schemas.microsoft.com/office/drawing/2014/main" id="{4538A456-0DCF-4E91-AB37-C72D74489C6E}"/>
              </a:ext>
            </a:extLst>
          </p:cNvPr>
          <p:cNvSpPr txBox="1">
            <a:spLocks noChangeArrowheads="1"/>
          </p:cNvSpPr>
          <p:nvPr/>
        </p:nvSpPr>
        <p:spPr bwMode="auto">
          <a:xfrm>
            <a:off x="1624014" y="457201"/>
            <a:ext cx="8891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dirty="0">
                <a:solidFill>
                  <a:schemeClr val="tx2"/>
                </a:solidFill>
                <a:latin typeface="Tahoma" panose="020B0604030504040204" pitchFamily="34" charset="0"/>
                <a:cs typeface="Tahoma" panose="020B0604030504040204" pitchFamily="34" charset="0"/>
              </a:rPr>
              <a:t>Nonconforming Structures</a:t>
            </a:r>
          </a:p>
        </p:txBody>
      </p:sp>
      <p:sp>
        <p:nvSpPr>
          <p:cNvPr id="26633" name="TextBox 6">
            <a:extLst>
              <a:ext uri="{FF2B5EF4-FFF2-40B4-BE49-F238E27FC236}">
                <a16:creationId xmlns:a16="http://schemas.microsoft.com/office/drawing/2014/main" id="{86130FD1-EEE2-421C-8B36-5945E82B766A}"/>
              </a:ext>
            </a:extLst>
          </p:cNvPr>
          <p:cNvSpPr txBox="1">
            <a:spLocks noChangeArrowheads="1"/>
          </p:cNvSpPr>
          <p:nvPr/>
        </p:nvSpPr>
        <p:spPr bwMode="auto">
          <a:xfrm>
            <a:off x="5334000" y="5334000"/>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26634" name="Picture 20" descr="C:\Documents and Settings\deirdre.schneider\Local Settings\Temporary Internet Files\Content.IE5\QV3RIUV2\MP900144705[1].jpg">
            <a:extLst>
              <a:ext uri="{FF2B5EF4-FFF2-40B4-BE49-F238E27FC236}">
                <a16:creationId xmlns:a16="http://schemas.microsoft.com/office/drawing/2014/main" id="{7D611ECD-6B69-4F60-9731-64A5FDFCF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1" y="1295401"/>
            <a:ext cx="3046413"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6" descr="gazebo">
            <a:extLst>
              <a:ext uri="{FF2B5EF4-FFF2-40B4-BE49-F238E27FC236}">
                <a16:creationId xmlns:a16="http://schemas.microsoft.com/office/drawing/2014/main" id="{666BA844-DE45-40BA-AA9D-EC8F45B5F81C}"/>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b="13333"/>
          <a:stretch>
            <a:fillRect/>
          </a:stretch>
        </p:blipFill>
        <p:spPr>
          <a:xfrm>
            <a:off x="5753100" y="2667001"/>
            <a:ext cx="3124200" cy="2030413"/>
          </a:xfrm>
        </p:spPr>
      </p:pic>
      <p:pic>
        <p:nvPicPr>
          <p:cNvPr id="26636" name="Picture 21" descr="C:\Documents and Settings\deirdre.schneider\Local Settings\Temporary Internet Files\Content.IE5\6QVJTKV3\MP900401091[1].jpg">
            <a:extLst>
              <a:ext uri="{FF2B5EF4-FFF2-40B4-BE49-F238E27FC236}">
                <a16:creationId xmlns:a16="http://schemas.microsoft.com/office/drawing/2014/main" id="{97A682F9-1195-4589-8FA1-5557D12F80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9675" y="4186238"/>
            <a:ext cx="28019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Box 5">
            <a:extLst>
              <a:ext uri="{FF2B5EF4-FFF2-40B4-BE49-F238E27FC236}">
                <a16:creationId xmlns:a16="http://schemas.microsoft.com/office/drawing/2014/main" id="{4C30849A-7963-4EDB-9CCA-D145A2BCAA20}"/>
              </a:ext>
            </a:extLst>
          </p:cNvPr>
          <p:cNvSpPr txBox="1">
            <a:spLocks noChangeArrowheads="1"/>
          </p:cNvSpPr>
          <p:nvPr/>
        </p:nvSpPr>
        <p:spPr bwMode="auto">
          <a:xfrm>
            <a:off x="1624014" y="1441450"/>
            <a:ext cx="4014787"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
            </a:pPr>
            <a:r>
              <a:rPr lang="en-US" altLang="en-US" sz="2000">
                <a:latin typeface="Tahoma" panose="020B0604030504040204" pitchFamily="34" charset="0"/>
                <a:cs typeface="Tahoma" panose="020B0604030504040204" pitchFamily="34" charset="0"/>
              </a:rPr>
              <a:t>Legally existing nonconforming structures can be maintained</a:t>
            </a:r>
            <a:br>
              <a:rPr lang="en-US" altLang="en-US" sz="2000">
                <a:latin typeface="Tahoma" panose="020B0604030504040204" pitchFamily="34" charset="0"/>
                <a:cs typeface="Tahoma" panose="020B0604030504040204" pitchFamily="34" charset="0"/>
              </a:rPr>
            </a:br>
            <a:endParaRPr lang="en-US" altLang="en-US" sz="2000">
              <a:latin typeface="Tahoma" panose="020B0604030504040204" pitchFamily="34" charset="0"/>
              <a:cs typeface="Tahoma" panose="020B0604030504040204" pitchFamily="34" charset="0"/>
            </a:endParaRPr>
          </a:p>
          <a:p>
            <a:pPr eaLnBrk="1" hangingPunct="1">
              <a:spcBef>
                <a:spcPct val="0"/>
              </a:spcBef>
              <a:buFont typeface="Wingdings" panose="05000000000000000000" pitchFamily="2" charset="2"/>
              <a:buChar char="§"/>
            </a:pPr>
            <a:r>
              <a:rPr lang="en-US" altLang="en-US" sz="2000">
                <a:latin typeface="Tahoma" panose="020B0604030504040204" pitchFamily="34" charset="0"/>
                <a:cs typeface="Tahoma" panose="020B0604030504040204" pitchFamily="34" charset="0"/>
              </a:rPr>
              <a:t>Legally existing nonconforming structures can be expanded</a:t>
            </a:r>
            <a:br>
              <a:rPr lang="en-US" altLang="en-US" sz="2000">
                <a:latin typeface="Tahoma" panose="020B0604030504040204" pitchFamily="34" charset="0"/>
                <a:cs typeface="Tahoma" panose="020B0604030504040204" pitchFamily="34" charset="0"/>
              </a:rPr>
            </a:br>
            <a:endParaRPr lang="en-US" altLang="en-US" sz="2000">
              <a:latin typeface="Tahoma" panose="020B0604030504040204" pitchFamily="34" charset="0"/>
              <a:cs typeface="Tahoma" panose="020B0604030504040204" pitchFamily="34" charset="0"/>
            </a:endParaRPr>
          </a:p>
          <a:p>
            <a:pPr eaLnBrk="1" hangingPunct="1">
              <a:spcBef>
                <a:spcPct val="0"/>
              </a:spcBef>
              <a:buFont typeface="Wingdings" panose="05000000000000000000" pitchFamily="2" charset="2"/>
              <a:buChar char="§"/>
            </a:pPr>
            <a:r>
              <a:rPr lang="en-US" altLang="en-US" sz="2000">
                <a:latin typeface="Tahoma" panose="020B0604030504040204" pitchFamily="34" charset="0"/>
                <a:cs typeface="Tahoma" panose="020B0604030504040204" pitchFamily="34" charset="0"/>
              </a:rPr>
              <a:t>Relocation requires setback be met to the greatest practical extent</a:t>
            </a:r>
            <a:br>
              <a:rPr lang="en-US" altLang="en-US" sz="2000">
                <a:latin typeface="Tahoma" panose="020B0604030504040204" pitchFamily="34" charset="0"/>
                <a:cs typeface="Tahoma" panose="020B0604030504040204" pitchFamily="34" charset="0"/>
              </a:rPr>
            </a:br>
            <a:endParaRPr lang="en-US" altLang="en-US" sz="2000">
              <a:latin typeface="Tahoma" panose="020B0604030504040204" pitchFamily="34" charset="0"/>
              <a:cs typeface="Tahoma" panose="020B0604030504040204" pitchFamily="34" charset="0"/>
            </a:endParaRPr>
          </a:p>
          <a:p>
            <a:pPr eaLnBrk="1" hangingPunct="1">
              <a:spcBef>
                <a:spcPct val="0"/>
              </a:spcBef>
              <a:buFont typeface="Wingdings" panose="05000000000000000000" pitchFamily="2" charset="2"/>
              <a:buChar char="§"/>
            </a:pPr>
            <a:r>
              <a:rPr lang="en-US" altLang="en-US" sz="2000">
                <a:latin typeface="Tahoma" panose="020B0604030504040204" pitchFamily="34" charset="0"/>
                <a:cs typeface="Tahoma" panose="020B0604030504040204" pitchFamily="34" charset="0"/>
              </a:rPr>
              <a:t>Destruction, removal or damage of more than 50% of the market value of a structure requires relocation to meet structure setback to the greatest practical extent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Reconstruction Standards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513" name="Content Placeholder 2"/>
          <p:cNvSpPr>
            <a:spLocks noGrp="1"/>
          </p:cNvSpPr>
          <p:nvPr>
            <p:ph idx="4294967295"/>
          </p:nvPr>
        </p:nvSpPr>
        <p:spPr>
          <a:xfrm>
            <a:off x="1981200" y="1347788"/>
            <a:ext cx="8229600" cy="4527550"/>
          </a:xfrm>
        </p:spPr>
        <p:txBody>
          <a:bodyPr/>
          <a:lstStyle/>
          <a:p>
            <a:pPr marL="0" indent="0">
              <a:buNone/>
              <a:defRPr/>
            </a:pPr>
            <a:r>
              <a:rPr lang="en-US" sz="2800" dirty="0">
                <a:latin typeface="Arial" charset="0"/>
                <a:cs typeface="Arial" charset="0"/>
              </a:rPr>
              <a:t>In-place reconstruction/replacement if:</a:t>
            </a:r>
          </a:p>
          <a:p>
            <a:pPr>
              <a:defRPr/>
            </a:pPr>
            <a:r>
              <a:rPr lang="en-US" altLang="en-US" sz="2400" u="sng" dirty="0">
                <a:latin typeface="Arial" charset="0"/>
                <a:cs typeface="Arial" charset="0"/>
              </a:rPr>
              <a:t>&lt;</a:t>
            </a:r>
            <a:r>
              <a:rPr lang="en-US" altLang="en-US" sz="2400" dirty="0">
                <a:latin typeface="Arial" charset="0"/>
                <a:cs typeface="Arial" charset="0"/>
              </a:rPr>
              <a:t> 50% of the market value of the structure is removed, damaged, or destroyed</a:t>
            </a:r>
          </a:p>
          <a:p>
            <a:pPr marL="0" indent="0">
              <a:buNone/>
              <a:defRPr/>
            </a:pPr>
            <a:endParaRPr lang="en-US" sz="2800" dirty="0">
              <a:solidFill>
                <a:prstClr val="black"/>
              </a:solidFill>
              <a:latin typeface="Arial" charset="0"/>
              <a:cs typeface="Arial" charset="0"/>
            </a:endParaRPr>
          </a:p>
          <a:p>
            <a:pPr marL="0" indent="0">
              <a:buNone/>
              <a:defRPr/>
            </a:pPr>
            <a:r>
              <a:rPr lang="en-US" sz="2800" dirty="0">
                <a:solidFill>
                  <a:prstClr val="black"/>
                </a:solidFill>
                <a:latin typeface="Arial" charset="0"/>
                <a:cs typeface="Arial" charset="0"/>
              </a:rPr>
              <a:t>Relocation required if:</a:t>
            </a:r>
          </a:p>
          <a:p>
            <a:pPr>
              <a:defRPr/>
            </a:pPr>
            <a:r>
              <a:rPr lang="en-US" sz="2400" dirty="0">
                <a:solidFill>
                  <a:prstClr val="black"/>
                </a:solidFill>
                <a:latin typeface="Arial" charset="0"/>
                <a:cs typeface="Arial" charset="0"/>
              </a:rPr>
              <a:t>&gt; 50% </a:t>
            </a:r>
            <a:r>
              <a:rPr lang="en-US" altLang="en-US" sz="2400" dirty="0">
                <a:latin typeface="Arial" charset="0"/>
                <a:cs typeface="Arial" charset="0"/>
              </a:rPr>
              <a:t>of the market </a:t>
            </a:r>
          </a:p>
          <a:p>
            <a:pPr marL="0" indent="0">
              <a:buNone/>
              <a:defRPr/>
            </a:pPr>
            <a:r>
              <a:rPr lang="en-US" altLang="en-US" sz="2400" dirty="0">
                <a:latin typeface="Arial" charset="0"/>
                <a:cs typeface="Arial" charset="0"/>
              </a:rPr>
              <a:t>value of the structure </a:t>
            </a:r>
          </a:p>
          <a:p>
            <a:pPr marL="0" indent="0">
              <a:buNone/>
              <a:defRPr/>
            </a:pPr>
            <a:r>
              <a:rPr lang="en-US" altLang="en-US" sz="2400" dirty="0">
                <a:latin typeface="Arial" charset="0"/>
                <a:cs typeface="Arial" charset="0"/>
              </a:rPr>
              <a:t>is removed, damaged, </a:t>
            </a:r>
          </a:p>
          <a:p>
            <a:pPr marL="0" indent="0">
              <a:buNone/>
              <a:defRPr/>
            </a:pPr>
            <a:r>
              <a:rPr lang="en-US" altLang="en-US" sz="2400" dirty="0">
                <a:latin typeface="Arial" charset="0"/>
                <a:cs typeface="Arial" charset="0"/>
              </a:rPr>
              <a:t>or destroyed</a:t>
            </a:r>
          </a:p>
        </p:txBody>
      </p:sp>
      <p:pic>
        <p:nvPicPr>
          <p:cNvPr id="65545" name="Picture 1"/>
          <p:cNvPicPr>
            <a:picLocks noChangeAspect="1"/>
          </p:cNvPicPr>
          <p:nvPr/>
        </p:nvPicPr>
        <p:blipFill>
          <a:blip r:embed="rId4" cstate="print">
            <a:extLst>
              <a:ext uri="{28A0092B-C50C-407E-A947-70E740481C1C}">
                <a14:useLocalDpi xmlns:a14="http://schemas.microsoft.com/office/drawing/2010/main" val="0"/>
              </a:ext>
            </a:extLst>
          </a:blip>
          <a:srcRect b="14445"/>
          <a:stretch>
            <a:fillRect/>
          </a:stretch>
        </p:blipFill>
        <p:spPr bwMode="auto">
          <a:xfrm>
            <a:off x="5562600" y="2870201"/>
            <a:ext cx="4876800" cy="312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200400"/>
            <a:ext cx="4876800" cy="3657600"/>
          </a:xfrm>
          <a:prstGeom prst="rect">
            <a:avLst/>
          </a:prstGeom>
        </p:spPr>
      </p:pic>
      <p:sp>
        <p:nvSpPr>
          <p:cNvPr id="64514"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How does one consider “</a:t>
            </a:r>
            <a:r>
              <a:rPr lang="en-US" altLang="en-US" sz="4000" b="1" i="1" dirty="0">
                <a:solidFill>
                  <a:schemeClr val="tx2"/>
                </a:solidFill>
                <a:latin typeface="Arial" charset="0"/>
                <a:cs typeface="Arial" charset="0"/>
              </a:rPr>
              <a:t>market value”</a:t>
            </a:r>
            <a:r>
              <a:rPr lang="en-US" altLang="en-US" sz="4000" b="1" dirty="0">
                <a:solidFill>
                  <a:schemeClr val="tx2"/>
                </a:solidFill>
                <a:latin typeface="Arial" charset="0"/>
                <a:cs typeface="Arial" charset="0"/>
              </a:rPr>
              <a:t>?</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1347788"/>
            <a:ext cx="8229600" cy="4527550"/>
          </a:xfrm>
        </p:spPr>
        <p:txBody>
          <a:bodyPr/>
          <a:lstStyle/>
          <a:p>
            <a:pPr marL="0" indent="0">
              <a:buNone/>
              <a:defRPr/>
            </a:pPr>
            <a:r>
              <a:rPr lang="en-US" sz="2800" dirty="0">
                <a:latin typeface="Arial" charset="0"/>
                <a:cs typeface="Arial" charset="0"/>
              </a:rPr>
              <a:t>Market value relates ONLY to the value of the non-conforming structure.  The </a:t>
            </a:r>
            <a:r>
              <a:rPr lang="en-US" sz="2800" u="sng" dirty="0">
                <a:latin typeface="Arial" charset="0"/>
                <a:cs typeface="Arial" charset="0"/>
              </a:rPr>
              <a:t>structure</a:t>
            </a:r>
            <a:r>
              <a:rPr lang="en-US" sz="2800" dirty="0">
                <a:latin typeface="Arial" charset="0"/>
                <a:cs typeface="Arial" charset="0"/>
              </a:rPr>
              <a:t> has the exact same value whether it is located such that there is a ‘million dollar view’, or it is located next to the town landfill.</a:t>
            </a:r>
            <a:endParaRPr lang="en-US" sz="2400" dirty="0">
              <a:latin typeface="Arial" charset="0"/>
              <a:cs typeface="Arial" charset="0"/>
            </a:endParaRPr>
          </a:p>
        </p:txBody>
      </p:sp>
    </p:spTree>
    <p:extLst>
      <p:ext uri="{BB962C8B-B14F-4D97-AF65-F5344CB8AC3E}">
        <p14:creationId xmlns:p14="http://schemas.microsoft.com/office/powerpoint/2010/main" val="1872604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981200" y="457200"/>
            <a:ext cx="8229600" cy="1143000"/>
          </a:xfrm>
        </p:spPr>
        <p:txBody>
          <a:bodyPr/>
          <a:lstStyle/>
          <a:p>
            <a:r>
              <a:rPr lang="en-US" sz="4000" b="1" dirty="0">
                <a:solidFill>
                  <a:schemeClr val="tx2"/>
                </a:solidFill>
                <a:latin typeface="Arial" charset="0"/>
                <a:cs typeface="Arial" charset="0"/>
              </a:rPr>
              <a:t>Shoreland Zoning Applicability</a:t>
            </a:r>
          </a:p>
        </p:txBody>
      </p:sp>
      <p:sp>
        <p:nvSpPr>
          <p:cNvPr id="9219" name="Rectangle 3"/>
          <p:cNvSpPr>
            <a:spLocks noGrp="1" noChangeArrowheads="1"/>
          </p:cNvSpPr>
          <p:nvPr>
            <p:ph type="body" idx="4294967295"/>
          </p:nvPr>
        </p:nvSpPr>
        <p:spPr>
          <a:xfrm>
            <a:off x="1981200" y="1828801"/>
            <a:ext cx="8229600" cy="4525963"/>
          </a:xfrm>
        </p:spPr>
        <p:txBody>
          <a:bodyPr/>
          <a:lstStyle/>
          <a:p>
            <a:r>
              <a:rPr lang="en-US" sz="2800" dirty="0">
                <a:latin typeface="Arial" charset="0"/>
                <a:cs typeface="Arial" charset="0"/>
              </a:rPr>
              <a:t>Great ponds</a:t>
            </a:r>
          </a:p>
          <a:p>
            <a:r>
              <a:rPr lang="en-US" sz="2800" dirty="0">
                <a:latin typeface="Arial" charset="0"/>
                <a:cs typeface="Arial" charset="0"/>
              </a:rPr>
              <a:t>Streams</a:t>
            </a:r>
          </a:p>
          <a:p>
            <a:r>
              <a:rPr lang="en-US" sz="2800" dirty="0">
                <a:latin typeface="Arial" charset="0"/>
                <a:cs typeface="Arial" charset="0"/>
              </a:rPr>
              <a:t>Rivers</a:t>
            </a:r>
          </a:p>
          <a:p>
            <a:r>
              <a:rPr lang="en-US" sz="2800" dirty="0">
                <a:latin typeface="Arial" charset="0"/>
                <a:cs typeface="Arial" charset="0"/>
              </a:rPr>
              <a:t>Coastal wetlands</a:t>
            </a:r>
          </a:p>
          <a:p>
            <a:r>
              <a:rPr lang="en-US" sz="2800" dirty="0">
                <a:latin typeface="Arial" charset="0"/>
                <a:cs typeface="Arial" charset="0"/>
              </a:rPr>
              <a:t>Freshwater wetlands</a:t>
            </a:r>
          </a:p>
          <a:p>
            <a:endParaRPr lang="en-US" sz="2800" dirty="0">
              <a:latin typeface="Arial" charset="0"/>
              <a:cs typeface="Arial" charset="0"/>
            </a:endParaRPr>
          </a:p>
          <a:p>
            <a:pPr marL="0" indent="0">
              <a:buNone/>
            </a:pPr>
            <a:r>
              <a:rPr lang="en-US" sz="2800" dirty="0">
                <a:latin typeface="Arial" charset="0"/>
                <a:cs typeface="Arial" charset="0"/>
              </a:rPr>
              <a:t>(all defined, and all</a:t>
            </a:r>
          </a:p>
          <a:p>
            <a:pPr marL="0" indent="0">
              <a:buNone/>
            </a:pPr>
            <a:r>
              <a:rPr lang="en-US" sz="2800" dirty="0">
                <a:latin typeface="Arial" charset="0"/>
                <a:cs typeface="Arial" charset="0"/>
              </a:rPr>
              <a:t>depicted on SLZ map)</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a:extLst>
              <a:ext uri="{FF2B5EF4-FFF2-40B4-BE49-F238E27FC236}">
                <a16:creationId xmlns:a16="http://schemas.microsoft.com/office/drawing/2014/main" id="{F45B9702-52CF-4544-85F2-47EFDB9FA6BD}"/>
              </a:ext>
            </a:extLst>
          </p:cNvPr>
          <p:cNvPicPr>
            <a:picLocks noChangeAspect="1"/>
          </p:cNvPicPr>
          <p:nvPr/>
        </p:nvPicPr>
        <p:blipFill>
          <a:blip r:embed="rId4"/>
          <a:stretch>
            <a:fillRect/>
          </a:stretch>
        </p:blipFill>
        <p:spPr>
          <a:xfrm>
            <a:off x="5867004" y="1792046"/>
            <a:ext cx="4572396" cy="342929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What else about the 50% market value threshold?</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1525830"/>
            <a:ext cx="8229600" cy="4527550"/>
          </a:xfrm>
        </p:spPr>
        <p:txBody>
          <a:bodyPr/>
          <a:lstStyle/>
          <a:p>
            <a:pPr marL="0" indent="0">
              <a:buNone/>
              <a:defRPr/>
            </a:pPr>
            <a:r>
              <a:rPr lang="en-US" sz="2800" dirty="0">
                <a:latin typeface="Arial" charset="0"/>
                <a:cs typeface="Arial" charset="0"/>
              </a:rPr>
              <a:t>“…which is removed, or damaged or destroyed, regardless of the cause, by more than 50% of the market value of the structure before such damage, destruction or removal…”</a:t>
            </a:r>
          </a:p>
          <a:p>
            <a:pPr>
              <a:defRPr/>
            </a:pPr>
            <a:r>
              <a:rPr lang="en-US" sz="2400" dirty="0">
                <a:latin typeface="Arial" charset="0"/>
                <a:cs typeface="Arial" charset="0"/>
              </a:rPr>
              <a:t>Does </a:t>
            </a:r>
            <a:r>
              <a:rPr lang="en-US" sz="2400" u="sng" dirty="0">
                <a:latin typeface="Arial" charset="0"/>
                <a:cs typeface="Arial" charset="0"/>
              </a:rPr>
              <a:t>NOT</a:t>
            </a:r>
            <a:r>
              <a:rPr lang="en-US" sz="2400" dirty="0">
                <a:latin typeface="Arial" charset="0"/>
                <a:cs typeface="Arial" charset="0"/>
              </a:rPr>
              <a:t> take into consideration material or labor costs</a:t>
            </a:r>
          </a:p>
          <a:p>
            <a:pPr>
              <a:defRPr/>
            </a:pPr>
            <a:r>
              <a:rPr lang="en-US" sz="2400" dirty="0">
                <a:latin typeface="Arial" charset="0"/>
                <a:cs typeface="Arial" charset="0"/>
              </a:rPr>
              <a:t>Does </a:t>
            </a:r>
            <a:r>
              <a:rPr lang="en-US" sz="2400" u="sng" dirty="0">
                <a:latin typeface="Arial" charset="0"/>
                <a:cs typeface="Arial" charset="0"/>
              </a:rPr>
              <a:t>NOT</a:t>
            </a:r>
            <a:r>
              <a:rPr lang="en-US" sz="2400" dirty="0">
                <a:latin typeface="Arial" charset="0"/>
                <a:cs typeface="Arial" charset="0"/>
              </a:rPr>
              <a:t> apply to basic repair &amp; maintenance (e.g. re-shingling roof)</a:t>
            </a:r>
          </a:p>
          <a:p>
            <a:pPr>
              <a:defRPr/>
            </a:pPr>
            <a:r>
              <a:rPr lang="en-US" sz="2400" dirty="0">
                <a:latin typeface="Arial" charset="0"/>
                <a:cs typeface="Arial" charset="0"/>
              </a:rPr>
              <a:t>Consider all elements of projects (e.g. removing roof, sills due to rot, walls due to mold, windows, doors, </a:t>
            </a:r>
            <a:r>
              <a:rPr lang="en-US" sz="2400" dirty="0" err="1">
                <a:latin typeface="Arial" charset="0"/>
                <a:cs typeface="Arial" charset="0"/>
              </a:rPr>
              <a:t>etc</a:t>
            </a:r>
            <a:r>
              <a:rPr lang="en-US" sz="2400" dirty="0">
                <a:latin typeface="Arial" charset="0"/>
                <a:cs typeface="Arial" charset="0"/>
              </a:rPr>
              <a:t>), but avoid absurdity (e.g. removing 2 coats of paint)! </a:t>
            </a:r>
          </a:p>
          <a:p>
            <a:pPr>
              <a:defRPr/>
            </a:pPr>
            <a:endParaRPr lang="en-US" sz="2800" dirty="0">
              <a:latin typeface="Arial" charset="0"/>
              <a:cs typeface="Arial" charset="0"/>
            </a:endParaRPr>
          </a:p>
        </p:txBody>
      </p:sp>
    </p:spTree>
    <p:extLst>
      <p:ext uri="{BB962C8B-B14F-4D97-AF65-F5344CB8AC3E}">
        <p14:creationId xmlns:p14="http://schemas.microsoft.com/office/powerpoint/2010/main" val="3400069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1828800" y="274638"/>
            <a:ext cx="8610600" cy="1143000"/>
          </a:xfrm>
        </p:spPr>
        <p:txBody>
          <a:bodyPr/>
          <a:lstStyle/>
          <a:p>
            <a:r>
              <a:rPr lang="en-US" altLang="en-US" b="1">
                <a:solidFill>
                  <a:schemeClr val="tx2"/>
                </a:solidFill>
                <a:latin typeface="Arial" charset="0"/>
                <a:cs typeface="Arial" charset="0"/>
              </a:rPr>
              <a:t>Relocation Review</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513" name="Content Placeholder 2"/>
          <p:cNvSpPr>
            <a:spLocks noGrp="1"/>
          </p:cNvSpPr>
          <p:nvPr>
            <p:ph idx="4294967295"/>
          </p:nvPr>
        </p:nvSpPr>
        <p:spPr>
          <a:xfrm>
            <a:off x="1981200" y="1347788"/>
            <a:ext cx="8229600" cy="4527550"/>
          </a:xfrm>
        </p:spPr>
        <p:txBody>
          <a:bodyPr/>
          <a:lstStyle/>
          <a:p>
            <a:pPr marL="0" indent="0">
              <a:buNone/>
              <a:defRPr/>
            </a:pPr>
            <a:r>
              <a:rPr lang="en-US" sz="2400" dirty="0">
                <a:latin typeface="Arial" charset="0"/>
                <a:cs typeface="Arial" charset="0"/>
              </a:rPr>
              <a:t>When relocation is required:</a:t>
            </a:r>
          </a:p>
          <a:p>
            <a:pPr>
              <a:defRPr/>
            </a:pPr>
            <a:r>
              <a:rPr lang="en-US" altLang="en-US" sz="2400" dirty="0">
                <a:latin typeface="Arial" charset="0"/>
                <a:cs typeface="Arial" charset="0"/>
              </a:rPr>
              <a:t>The reviewing authority determines where the existing structure could be relocated to meet the setback to the greatest practical extent</a:t>
            </a:r>
          </a:p>
          <a:p>
            <a:pPr marL="0" indent="0">
              <a:buNone/>
              <a:defRPr/>
            </a:pPr>
            <a:r>
              <a:rPr lang="en-US" sz="2400" dirty="0">
                <a:solidFill>
                  <a:prstClr val="black"/>
                </a:solidFill>
                <a:latin typeface="Arial" charset="0"/>
                <a:cs typeface="Arial" charset="0"/>
              </a:rPr>
              <a:t>Criteria for making this determination includes:</a:t>
            </a:r>
          </a:p>
          <a:p>
            <a:pPr>
              <a:defRPr/>
            </a:pPr>
            <a:r>
              <a:rPr lang="en-US" sz="2400" dirty="0">
                <a:solidFill>
                  <a:prstClr val="black"/>
                </a:solidFill>
                <a:latin typeface="Arial" charset="0"/>
                <a:cs typeface="Arial" charset="0"/>
              </a:rPr>
              <a:t>Characteristics of the land and lot</a:t>
            </a:r>
          </a:p>
          <a:p>
            <a:pPr>
              <a:defRPr/>
            </a:pPr>
            <a:r>
              <a:rPr lang="en-US" sz="2400" dirty="0">
                <a:solidFill>
                  <a:prstClr val="black"/>
                </a:solidFill>
                <a:latin typeface="Arial" charset="0"/>
                <a:cs typeface="Arial" charset="0"/>
              </a:rPr>
              <a:t>Locations of existing structures</a:t>
            </a:r>
          </a:p>
          <a:p>
            <a:pPr>
              <a:defRPr/>
            </a:pPr>
            <a:r>
              <a:rPr lang="en-US" sz="2400" dirty="0">
                <a:solidFill>
                  <a:prstClr val="black"/>
                </a:solidFill>
                <a:latin typeface="Arial" charset="0"/>
                <a:cs typeface="Arial" charset="0"/>
              </a:rPr>
              <a:t>Existing and future septic systems</a:t>
            </a:r>
          </a:p>
          <a:p>
            <a:pPr>
              <a:defRPr/>
            </a:pPr>
            <a:r>
              <a:rPr lang="en-US" altLang="en-US" sz="2400" dirty="0">
                <a:solidFill>
                  <a:prstClr val="black"/>
                </a:solidFill>
                <a:latin typeface="Arial" charset="0"/>
                <a:cs typeface="Arial" charset="0"/>
              </a:rPr>
              <a:t>The condition of existing foundation</a:t>
            </a:r>
          </a:p>
          <a:p>
            <a:pPr marL="0" indent="0">
              <a:buNone/>
              <a:defRPr/>
            </a:pPr>
            <a:r>
              <a:rPr lang="en-US" sz="2400" dirty="0">
                <a:solidFill>
                  <a:prstClr val="black"/>
                </a:solidFill>
                <a:latin typeface="Arial" charset="0"/>
                <a:cs typeface="Arial" charset="0"/>
              </a:rPr>
              <a:t>Seek advisory opinions</a:t>
            </a:r>
          </a:p>
        </p:txBody>
      </p:sp>
      <p:pic>
        <p:nvPicPr>
          <p:cNvPr id="6656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3690938"/>
            <a:ext cx="3149600"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1828800" y="274639"/>
            <a:ext cx="8610600" cy="993775"/>
          </a:xfrm>
        </p:spPr>
        <p:txBody>
          <a:bodyPr/>
          <a:lstStyle/>
          <a:p>
            <a:r>
              <a:rPr lang="en-US" altLang="en-US" sz="4000" b="1" dirty="0">
                <a:solidFill>
                  <a:schemeClr val="tx2"/>
                </a:solidFill>
                <a:latin typeface="Arial" charset="0"/>
                <a:cs typeface="Arial" charset="0"/>
              </a:rPr>
              <a:t>Relocation First</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675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1938" y="1268413"/>
            <a:ext cx="914400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Box 2"/>
          <p:cNvSpPr txBox="1">
            <a:spLocks noChangeArrowheads="1"/>
          </p:cNvSpPr>
          <p:nvPr/>
        </p:nvSpPr>
        <p:spPr bwMode="auto">
          <a:xfrm rot="2569096">
            <a:off x="1508125" y="3567113"/>
            <a:ext cx="415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None/>
            </a:pPr>
            <a:r>
              <a:rPr lang="en-US" altLang="en-US" sz="2400">
                <a:solidFill>
                  <a:srgbClr val="FF0000"/>
                </a:solidFill>
                <a:latin typeface="Arial" charset="0"/>
                <a:cs typeface="Arial" charset="0"/>
              </a:rPr>
              <a:t>Not Greatest Practical Extent</a:t>
            </a:r>
          </a:p>
        </p:txBody>
      </p:sp>
      <p:sp>
        <p:nvSpPr>
          <p:cNvPr id="67594" name="TextBox 2"/>
          <p:cNvSpPr txBox="1">
            <a:spLocks noChangeArrowheads="1"/>
          </p:cNvSpPr>
          <p:nvPr/>
        </p:nvSpPr>
        <p:spPr bwMode="auto">
          <a:xfrm>
            <a:off x="6705601" y="2994026"/>
            <a:ext cx="3763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None/>
            </a:pPr>
            <a:r>
              <a:rPr lang="en-US" altLang="en-US" sz="2400">
                <a:solidFill>
                  <a:srgbClr val="FF0000"/>
                </a:solidFill>
                <a:latin typeface="Arial" charset="0"/>
                <a:cs typeface="Arial" charset="0"/>
              </a:rPr>
              <a:t>Relocate original structure</a:t>
            </a:r>
          </a:p>
          <a:p>
            <a:pPr algn="ctr" eaLnBrk="1" fontAlgn="base" hangingPunct="1">
              <a:spcBef>
                <a:spcPct val="0"/>
              </a:spcBef>
              <a:spcAft>
                <a:spcPct val="0"/>
              </a:spcAft>
              <a:buNone/>
            </a:pPr>
            <a:r>
              <a:rPr lang="en-US" altLang="en-US" sz="2400">
                <a:solidFill>
                  <a:srgbClr val="FF0000"/>
                </a:solidFill>
                <a:latin typeface="Arial" charset="0"/>
                <a:cs typeface="Arial" charset="0"/>
              </a:rPr>
              <a:t>to meet setback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idx="4294967295"/>
          </p:nvPr>
        </p:nvSpPr>
        <p:spPr>
          <a:xfrm>
            <a:off x="1790700" y="359229"/>
            <a:ext cx="8610600" cy="1143000"/>
          </a:xfrm>
        </p:spPr>
        <p:txBody>
          <a:bodyPr/>
          <a:lstStyle/>
          <a:p>
            <a:r>
              <a:rPr lang="en-US" altLang="en-US" sz="4000" b="1" dirty="0">
                <a:solidFill>
                  <a:schemeClr val="tx2"/>
                </a:solidFill>
                <a:latin typeface="Arial" charset="0"/>
                <a:cs typeface="Arial" charset="0"/>
              </a:rPr>
              <a:t>NEW!! Footprint and Height Method</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1644650"/>
            <a:ext cx="8229600" cy="4527550"/>
          </a:xfrm>
        </p:spPr>
        <p:txBody>
          <a:bodyPr/>
          <a:lstStyle/>
          <a:p>
            <a:pPr marL="0" indent="0">
              <a:spcAft>
                <a:spcPts val="300"/>
              </a:spcAft>
              <a:buNone/>
              <a:defRPr/>
            </a:pPr>
            <a:r>
              <a:rPr lang="en-US" sz="2400" dirty="0">
                <a:latin typeface="Arial" charset="0"/>
                <a:cs typeface="Arial" charset="0"/>
              </a:rPr>
              <a:t>Change from floor area and volume to “footprint” and height- tiered, based on distance from shore</a:t>
            </a:r>
          </a:p>
          <a:p>
            <a:pPr>
              <a:spcAft>
                <a:spcPts val="300"/>
              </a:spcAft>
              <a:defRPr/>
            </a:pPr>
            <a:r>
              <a:rPr lang="en-US" altLang="en-US" sz="2400" dirty="0">
                <a:latin typeface="Arial" charset="0"/>
                <a:cs typeface="Arial" charset="0"/>
              </a:rPr>
              <a:t>Landowners choose between the cap limit or 30% for footprint, and existing height or height cap</a:t>
            </a:r>
          </a:p>
          <a:p>
            <a:pPr>
              <a:spcAft>
                <a:spcPts val="300"/>
              </a:spcAft>
              <a:defRPr/>
            </a:pPr>
            <a:r>
              <a:rPr lang="en-US" altLang="en-US" sz="2400" dirty="0">
                <a:latin typeface="Arial" charset="0"/>
                <a:cs typeface="Arial" charset="0"/>
              </a:rPr>
              <a:t>Plans recorded at registry of deeds</a:t>
            </a:r>
          </a:p>
          <a:p>
            <a:pPr marL="0" indent="0">
              <a:spcAft>
                <a:spcPts val="300"/>
              </a:spcAft>
              <a:buNone/>
              <a:defRPr/>
            </a:pPr>
            <a:r>
              <a:rPr lang="en-US" sz="2400" dirty="0">
                <a:solidFill>
                  <a:prstClr val="black"/>
                </a:solidFill>
                <a:latin typeface="Arial" charset="0"/>
                <a:cs typeface="Arial" charset="0"/>
              </a:rPr>
              <a:t>Municipal officials may choose to:</a:t>
            </a:r>
          </a:p>
          <a:p>
            <a:pPr>
              <a:spcAft>
                <a:spcPts val="300"/>
              </a:spcAft>
              <a:defRPr/>
            </a:pPr>
            <a:r>
              <a:rPr lang="en-US" altLang="en-US" sz="2400" dirty="0">
                <a:latin typeface="Arial" charset="0"/>
                <a:cs typeface="Arial" charset="0"/>
              </a:rPr>
              <a:t>Limit expansions by the caps or by 30%, instead of allowing landowner choice</a:t>
            </a:r>
          </a:p>
          <a:p>
            <a:pPr>
              <a:spcAft>
                <a:spcPts val="300"/>
              </a:spcAft>
              <a:defRPr/>
            </a:pPr>
            <a:r>
              <a:rPr lang="en-US" altLang="en-US" sz="2400" dirty="0">
                <a:latin typeface="Arial" charset="0"/>
                <a:cs typeface="Arial" charset="0"/>
              </a:rPr>
              <a:t>Allow limited expansions within 25 feet of the shoreline</a:t>
            </a:r>
          </a:p>
          <a:p>
            <a:pPr>
              <a:spcAft>
                <a:spcPts val="300"/>
              </a:spcAft>
              <a:defRPr/>
            </a:pPr>
            <a:r>
              <a:rPr lang="en-US" altLang="en-US" sz="2400" dirty="0">
                <a:latin typeface="Arial" charset="0"/>
                <a:cs typeface="Arial" charset="0"/>
              </a:rPr>
              <a:t>Allow limited expansions in Resource Protection District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What is “Footprint”?</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05000" y="1828800"/>
            <a:ext cx="8229600" cy="3436938"/>
          </a:xfrm>
        </p:spPr>
        <p:txBody>
          <a:bodyPr/>
          <a:lstStyle/>
          <a:p>
            <a:pPr>
              <a:defRPr/>
            </a:pPr>
            <a:r>
              <a:rPr lang="en-US" altLang="en-US" u="sng" dirty="0">
                <a:latin typeface="Arial" charset="0"/>
                <a:cs typeface="Arial" charset="0"/>
              </a:rPr>
              <a:t>Footprint - the entire area of ground covered by the structure(s) on a lot, including but not limited to cantilevered or similar overhanging extensions, as well as unenclosed structures, such as patios and decks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a:xfrm>
            <a:off x="1790700" y="457200"/>
            <a:ext cx="8610600" cy="1066800"/>
          </a:xfrm>
        </p:spPr>
        <p:txBody>
          <a:bodyPr/>
          <a:lstStyle/>
          <a:p>
            <a:r>
              <a:rPr lang="en-US" altLang="en-US" sz="4000" b="1" dirty="0">
                <a:solidFill>
                  <a:schemeClr val="tx2"/>
                </a:solidFill>
                <a:latin typeface="Arial" charset="0"/>
                <a:cs typeface="Arial" charset="0"/>
              </a:rPr>
              <a:t>Other Definitions using “Footprint”</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2057400"/>
            <a:ext cx="8229600" cy="4070350"/>
          </a:xfrm>
        </p:spPr>
        <p:txBody>
          <a:bodyPr/>
          <a:lstStyle/>
          <a:p>
            <a:pPr>
              <a:defRPr/>
            </a:pPr>
            <a:r>
              <a:rPr lang="en-US" altLang="en-US" sz="2400" u="sng" dirty="0">
                <a:latin typeface="Arial" charset="0"/>
                <a:cs typeface="Arial" charset="0"/>
              </a:rPr>
              <a:t>Expansion of a structure</a:t>
            </a:r>
            <a:r>
              <a:rPr lang="en-US" altLang="en-US" sz="2400" dirty="0">
                <a:latin typeface="Arial" charset="0"/>
                <a:cs typeface="Arial" charset="0"/>
              </a:rPr>
              <a:t>, change floor area &amp; volume</a:t>
            </a:r>
          </a:p>
          <a:p>
            <a:pPr>
              <a:defRPr/>
            </a:pPr>
            <a:endParaRPr lang="en-US" altLang="en-US" sz="2400" dirty="0">
              <a:latin typeface="Arial" charset="0"/>
              <a:cs typeface="Arial" charset="0"/>
            </a:endParaRPr>
          </a:p>
          <a:p>
            <a:pPr>
              <a:defRPr/>
            </a:pPr>
            <a:r>
              <a:rPr lang="en-US" altLang="en-US" sz="2400" u="sng" dirty="0">
                <a:latin typeface="Arial" charset="0"/>
                <a:cs typeface="Arial" charset="0"/>
              </a:rPr>
              <a:t>Expansion of a use</a:t>
            </a:r>
            <a:r>
              <a:rPr lang="en-US" altLang="en-US" sz="2400" dirty="0">
                <a:latin typeface="Arial" charset="0"/>
                <a:cs typeface="Arial" charset="0"/>
              </a:rPr>
              <a:t>, change floor area</a:t>
            </a:r>
          </a:p>
          <a:p>
            <a:pPr>
              <a:defRPr/>
            </a:pPr>
            <a:endParaRPr lang="en-US" altLang="en-US" sz="2400" dirty="0">
              <a:latin typeface="Arial" charset="0"/>
              <a:cs typeface="Arial" charset="0"/>
            </a:endParaRPr>
          </a:p>
          <a:p>
            <a:pPr>
              <a:defRPr/>
            </a:pPr>
            <a:r>
              <a:rPr lang="en-US" altLang="en-US" sz="2400" u="sng" dirty="0">
                <a:latin typeface="Arial" charset="0"/>
                <a:cs typeface="Arial" charset="0"/>
              </a:rPr>
              <a:t>Floor area</a:t>
            </a:r>
            <a:r>
              <a:rPr lang="en-US" altLang="en-US" sz="2400" dirty="0">
                <a:latin typeface="Arial" charset="0"/>
                <a:cs typeface="Arial" charset="0"/>
              </a:rPr>
              <a:t>, remove reference to unenclosed structures</a:t>
            </a:r>
          </a:p>
          <a:p>
            <a:pPr>
              <a:defRPr/>
            </a:pPr>
            <a:endParaRPr lang="en-US" altLang="en-US" sz="2400" dirty="0">
              <a:latin typeface="Arial" charset="0"/>
              <a:cs typeface="Arial" charset="0"/>
            </a:endParaRPr>
          </a:p>
          <a:p>
            <a:pPr>
              <a:defRPr/>
            </a:pPr>
            <a:r>
              <a:rPr lang="en-US" altLang="en-US" sz="2400" u="sng" dirty="0">
                <a:latin typeface="Arial" charset="0"/>
                <a:cs typeface="Arial" charset="0"/>
              </a:rPr>
              <a:t>Nonconforming structure</a:t>
            </a:r>
            <a:r>
              <a:rPr lang="en-US" altLang="en-US" sz="2400" dirty="0">
                <a:latin typeface="Arial" charset="0"/>
                <a:cs typeface="Arial" charset="0"/>
              </a:rPr>
              <a:t>, add footprint</a:t>
            </a:r>
          </a:p>
        </p:txBody>
      </p:sp>
    </p:spTree>
    <p:extLst>
      <p:ext uri="{BB962C8B-B14F-4D97-AF65-F5344CB8AC3E}">
        <p14:creationId xmlns:p14="http://schemas.microsoft.com/office/powerpoint/2010/main" val="2900648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Text Box 4"/>
          <p:cNvSpPr txBox="1">
            <a:spLocks noChangeArrowheads="1"/>
          </p:cNvSpPr>
          <p:nvPr/>
        </p:nvSpPr>
        <p:spPr bwMode="auto">
          <a:xfrm>
            <a:off x="1524002" y="228600"/>
            <a:ext cx="9067799" cy="707886"/>
          </a:xfrm>
          <a:prstGeom prst="rect">
            <a:avLst/>
          </a:prstGeom>
          <a:noFill/>
          <a:ln w="9525">
            <a:noFill/>
            <a:miter lim="800000"/>
            <a:headEnd/>
            <a:tailEnd/>
          </a:ln>
          <a:effectLst/>
        </p:spPr>
        <p:txBody>
          <a:bodyPr wrap="square">
            <a:spAutoFit/>
          </a:bodyPr>
          <a:lstStyle/>
          <a:p>
            <a:pPr algn="ctr">
              <a:spcBef>
                <a:spcPct val="50000"/>
              </a:spcBef>
              <a:defRPr/>
            </a:pPr>
            <a:r>
              <a:rPr lang="en-US" sz="4000" b="1" dirty="0">
                <a:solidFill>
                  <a:schemeClr val="tx2"/>
                </a:solidFill>
                <a:latin typeface="Arial" panose="020B0604020202020204" pitchFamily="34" charset="0"/>
                <a:cs typeface="Arial" panose="020B0604020202020204" pitchFamily="34" charset="0"/>
              </a:rPr>
              <a:t>Footprint expansion-highlights</a:t>
            </a:r>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4991100"/>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1" name="Line 31"/>
          <p:cNvSpPr>
            <a:spLocks noChangeShapeType="1"/>
          </p:cNvSpPr>
          <p:nvPr/>
        </p:nvSpPr>
        <p:spPr bwMode="auto">
          <a:xfrm flipH="1">
            <a:off x="9814474" y="5200651"/>
            <a:ext cx="10886" cy="840530"/>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2" name="Line 32"/>
          <p:cNvSpPr>
            <a:spLocks noChangeShapeType="1"/>
          </p:cNvSpPr>
          <p:nvPr/>
        </p:nvSpPr>
        <p:spPr bwMode="auto">
          <a:xfrm flipH="1">
            <a:off x="10151639" y="3397048"/>
            <a:ext cx="0" cy="2656316"/>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3" name="Line 33"/>
          <p:cNvSpPr>
            <a:spLocks noChangeShapeType="1"/>
          </p:cNvSpPr>
          <p:nvPr/>
        </p:nvSpPr>
        <p:spPr bwMode="auto">
          <a:xfrm flipH="1">
            <a:off x="10388600" y="1810180"/>
            <a:ext cx="0" cy="4243185"/>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4" name="Text Box 34"/>
          <p:cNvSpPr txBox="1">
            <a:spLocks noChangeArrowheads="1"/>
          </p:cNvSpPr>
          <p:nvPr/>
        </p:nvSpPr>
        <p:spPr bwMode="auto">
          <a:xfrm>
            <a:off x="9384489" y="489585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25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100 feet</a:t>
            </a:r>
          </a:p>
        </p:txBody>
      </p:sp>
      <p:sp>
        <p:nvSpPr>
          <p:cNvPr id="71717" name="Text Box 37"/>
          <p:cNvSpPr txBox="1">
            <a:spLocks noChangeArrowheads="1"/>
          </p:cNvSpPr>
          <p:nvPr/>
        </p:nvSpPr>
        <p:spPr bwMode="auto">
          <a:xfrm>
            <a:off x="2790330" y="5385943"/>
            <a:ext cx="68108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0000"/>
                </a:solidFill>
                <a:latin typeface="Arial" charset="0"/>
              </a:rPr>
              <a:t>No expansion</a:t>
            </a:r>
            <a:r>
              <a:rPr lang="en-US" altLang="en-US" sz="2000" dirty="0">
                <a:latin typeface="Arial" charset="0"/>
              </a:rPr>
              <a:t> unless principal structure entirely w/in 25’, then </a:t>
            </a:r>
            <a:r>
              <a:rPr lang="en-US" altLang="en-US" sz="2000" b="1" dirty="0">
                <a:solidFill>
                  <a:srgbClr val="FF0000"/>
                </a:solidFill>
                <a:latin typeface="Arial" charset="0"/>
              </a:rPr>
              <a:t>800</a:t>
            </a:r>
            <a:r>
              <a:rPr lang="en-US" altLang="en-US" sz="2000" dirty="0">
                <a:latin typeface="Arial" charset="0"/>
              </a:rPr>
              <a:t> sf or 30%.  No accessory structure expansion.</a:t>
            </a:r>
            <a:endParaRPr lang="en-US" altLang="en-US" dirty="0"/>
          </a:p>
        </p:txBody>
      </p:sp>
      <p:sp>
        <p:nvSpPr>
          <p:cNvPr id="71725" name="Text Box 45"/>
          <p:cNvSpPr txBox="1">
            <a:spLocks noChangeArrowheads="1"/>
          </p:cNvSpPr>
          <p:nvPr/>
        </p:nvSpPr>
        <p:spPr bwMode="auto">
          <a:xfrm>
            <a:off x="1566821" y="1303836"/>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t>Height-</a:t>
            </a:r>
            <a:r>
              <a:rPr lang="en-US" altLang="en-US" sz="2000" dirty="0"/>
              <a:t> existing, or max height:</a:t>
            </a:r>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51" name="Text Box 35"/>
          <p:cNvSpPr txBox="1">
            <a:spLocks noChangeArrowheads="1"/>
          </p:cNvSpPr>
          <p:nvPr/>
        </p:nvSpPr>
        <p:spPr bwMode="auto">
          <a:xfrm>
            <a:off x="9563100" y="3214007"/>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75 feet</a:t>
            </a:r>
          </a:p>
        </p:txBody>
      </p:sp>
    </p:spTree>
    <p:extLst>
      <p:ext uri="{BB962C8B-B14F-4D97-AF65-F5344CB8AC3E}">
        <p14:creationId xmlns:p14="http://schemas.microsoft.com/office/powerpoint/2010/main" val="3889750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Text Box 4"/>
          <p:cNvSpPr txBox="1">
            <a:spLocks noChangeArrowheads="1"/>
          </p:cNvSpPr>
          <p:nvPr/>
        </p:nvSpPr>
        <p:spPr bwMode="auto">
          <a:xfrm>
            <a:off x="1566822" y="228600"/>
            <a:ext cx="9101179" cy="707886"/>
          </a:xfrm>
          <a:prstGeom prst="rect">
            <a:avLst/>
          </a:prstGeom>
          <a:noFill/>
          <a:ln w="9525">
            <a:noFill/>
            <a:miter lim="800000"/>
            <a:headEnd/>
            <a:tailEnd/>
          </a:ln>
          <a:effectLst/>
        </p:spPr>
        <p:txBody>
          <a:bodyPr wrap="square">
            <a:spAutoFit/>
          </a:bodyPr>
          <a:lstStyle/>
          <a:p>
            <a:pPr algn="ctr">
              <a:spcBef>
                <a:spcPct val="50000"/>
              </a:spcBef>
              <a:defRPr/>
            </a:pPr>
            <a:r>
              <a:rPr lang="en-US" sz="4000" b="1" dirty="0">
                <a:solidFill>
                  <a:schemeClr val="tx2"/>
                </a:solidFill>
                <a:latin typeface="Arial" panose="020B0604020202020204" pitchFamily="34" charset="0"/>
                <a:cs typeface="Arial" panose="020B0604020202020204" pitchFamily="34" charset="0"/>
              </a:rPr>
              <a:t>Footprint expansion- highlights</a:t>
            </a:r>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4991100"/>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1" name="Line 31"/>
          <p:cNvSpPr>
            <a:spLocks noChangeShapeType="1"/>
          </p:cNvSpPr>
          <p:nvPr/>
        </p:nvSpPr>
        <p:spPr bwMode="auto">
          <a:xfrm flipH="1">
            <a:off x="9814474" y="5200651"/>
            <a:ext cx="10886" cy="840530"/>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2" name="Line 32"/>
          <p:cNvSpPr>
            <a:spLocks noChangeShapeType="1"/>
          </p:cNvSpPr>
          <p:nvPr/>
        </p:nvSpPr>
        <p:spPr bwMode="auto">
          <a:xfrm flipH="1">
            <a:off x="10151639" y="3397048"/>
            <a:ext cx="0" cy="2656316"/>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3" name="Line 33"/>
          <p:cNvSpPr>
            <a:spLocks noChangeShapeType="1"/>
          </p:cNvSpPr>
          <p:nvPr/>
        </p:nvSpPr>
        <p:spPr bwMode="auto">
          <a:xfrm flipH="1">
            <a:off x="10388600" y="1810180"/>
            <a:ext cx="0" cy="4243185"/>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4" name="Text Box 34"/>
          <p:cNvSpPr txBox="1">
            <a:spLocks noChangeArrowheads="1"/>
          </p:cNvSpPr>
          <p:nvPr/>
        </p:nvSpPr>
        <p:spPr bwMode="auto">
          <a:xfrm>
            <a:off x="9384489" y="489585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25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100 feet</a:t>
            </a:r>
          </a:p>
        </p:txBody>
      </p:sp>
      <p:sp>
        <p:nvSpPr>
          <p:cNvPr id="71717" name="Text Box 37"/>
          <p:cNvSpPr txBox="1">
            <a:spLocks noChangeArrowheads="1"/>
          </p:cNvSpPr>
          <p:nvPr/>
        </p:nvSpPr>
        <p:spPr bwMode="auto">
          <a:xfrm>
            <a:off x="2790330" y="5385943"/>
            <a:ext cx="68108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0000"/>
                </a:solidFill>
                <a:latin typeface="Arial" charset="0"/>
              </a:rPr>
              <a:t>No expansion</a:t>
            </a:r>
            <a:r>
              <a:rPr lang="en-US" altLang="en-US" sz="2000" dirty="0">
                <a:latin typeface="Arial" charset="0"/>
              </a:rPr>
              <a:t> unless principal structure entirely w/in 25’, then </a:t>
            </a:r>
            <a:r>
              <a:rPr lang="en-US" altLang="en-US" sz="2000" b="1" dirty="0">
                <a:solidFill>
                  <a:srgbClr val="FF0000"/>
                </a:solidFill>
                <a:latin typeface="Arial" charset="0"/>
              </a:rPr>
              <a:t>800</a:t>
            </a:r>
            <a:r>
              <a:rPr lang="en-US" altLang="en-US" sz="2000" dirty="0">
                <a:latin typeface="Arial" charset="0"/>
              </a:rPr>
              <a:t> sf or 30%.  No accessory structure expansion.</a:t>
            </a:r>
            <a:endParaRPr lang="en-US" altLang="en-US" dirty="0"/>
          </a:p>
        </p:txBody>
      </p:sp>
      <p:sp>
        <p:nvSpPr>
          <p:cNvPr id="71725" name="Text Box 45"/>
          <p:cNvSpPr txBox="1">
            <a:spLocks noChangeArrowheads="1"/>
          </p:cNvSpPr>
          <p:nvPr/>
        </p:nvSpPr>
        <p:spPr bwMode="auto">
          <a:xfrm>
            <a:off x="1566821" y="1303836"/>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t>Height-</a:t>
            </a:r>
            <a:r>
              <a:rPr lang="en-US" altLang="en-US" sz="2000" dirty="0"/>
              <a:t> existing, or max height:</a:t>
            </a:r>
          </a:p>
        </p:txBody>
      </p:sp>
      <p:sp>
        <p:nvSpPr>
          <p:cNvPr id="71726" name="Text Box 46"/>
          <p:cNvSpPr txBox="1">
            <a:spLocks noChangeArrowheads="1"/>
          </p:cNvSpPr>
          <p:nvPr/>
        </p:nvSpPr>
        <p:spPr bwMode="auto">
          <a:xfrm>
            <a:off x="1752600" y="42926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20 </a:t>
            </a:r>
            <a:r>
              <a:rPr lang="en-US" altLang="en-US" sz="2000" dirty="0" err="1"/>
              <a:t>ft</a:t>
            </a:r>
            <a:endParaRPr lang="en-US" altLang="en-US" sz="2000" dirty="0"/>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51" name="Text Box 35"/>
          <p:cNvSpPr txBox="1">
            <a:spLocks noChangeArrowheads="1"/>
          </p:cNvSpPr>
          <p:nvPr/>
        </p:nvSpPr>
        <p:spPr bwMode="auto">
          <a:xfrm>
            <a:off x="9563100" y="3214007"/>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75 feet</a:t>
            </a:r>
          </a:p>
        </p:txBody>
      </p:sp>
      <p:sp>
        <p:nvSpPr>
          <p:cNvPr id="52" name="Text Box 37"/>
          <p:cNvSpPr txBox="1">
            <a:spLocks noChangeArrowheads="1"/>
          </p:cNvSpPr>
          <p:nvPr/>
        </p:nvSpPr>
        <p:spPr bwMode="auto">
          <a:xfrm>
            <a:off x="3208577" y="3784769"/>
            <a:ext cx="68108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latin typeface="Arial" charset="0"/>
              </a:rPr>
              <a:t>Expansion up to </a:t>
            </a:r>
            <a:r>
              <a:rPr lang="en-US" altLang="en-US" sz="2000" b="1" dirty="0">
                <a:solidFill>
                  <a:srgbClr val="FF0000"/>
                </a:solidFill>
                <a:latin typeface="Arial" charset="0"/>
              </a:rPr>
              <a:t>1,000</a:t>
            </a:r>
            <a:r>
              <a:rPr lang="en-US" altLang="en-US" sz="2000" dirty="0">
                <a:latin typeface="Arial" charset="0"/>
              </a:rPr>
              <a:t> sf, or 30%, whichever is greater (</a:t>
            </a:r>
            <a:r>
              <a:rPr lang="en-US" altLang="en-US" sz="2000" u="sng" dirty="0">
                <a:latin typeface="Arial" charset="0"/>
              </a:rPr>
              <a:t>maximum combined total footprint</a:t>
            </a:r>
            <a:r>
              <a:rPr lang="en-US" altLang="en-US" sz="2000" dirty="0">
                <a:latin typeface="Arial" charset="0"/>
              </a:rPr>
              <a:t>).  No accessory structure expansion if closer to shoreline than principal structure.</a:t>
            </a:r>
            <a:endParaRPr lang="en-US" altLang="en-US" dirty="0"/>
          </a:p>
        </p:txBody>
      </p:sp>
    </p:spTree>
    <p:extLst>
      <p:ext uri="{BB962C8B-B14F-4D97-AF65-F5344CB8AC3E}">
        <p14:creationId xmlns:p14="http://schemas.microsoft.com/office/powerpoint/2010/main" val="1471341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Text Box 4"/>
          <p:cNvSpPr txBox="1">
            <a:spLocks noChangeArrowheads="1"/>
          </p:cNvSpPr>
          <p:nvPr/>
        </p:nvSpPr>
        <p:spPr bwMode="auto">
          <a:xfrm>
            <a:off x="1524001" y="419100"/>
            <a:ext cx="9143999" cy="707886"/>
          </a:xfrm>
          <a:prstGeom prst="rect">
            <a:avLst/>
          </a:prstGeom>
          <a:noFill/>
          <a:ln w="9525">
            <a:noFill/>
            <a:miter lim="800000"/>
            <a:headEnd/>
            <a:tailEnd/>
          </a:ln>
          <a:effectLst/>
        </p:spPr>
        <p:txBody>
          <a:bodyPr wrap="square">
            <a:spAutoFit/>
          </a:bodyPr>
          <a:lstStyle/>
          <a:p>
            <a:pPr algn="ctr">
              <a:spcBef>
                <a:spcPct val="50000"/>
              </a:spcBef>
              <a:defRPr/>
            </a:pPr>
            <a:r>
              <a:rPr lang="en-US" sz="4000" b="1" dirty="0">
                <a:solidFill>
                  <a:schemeClr val="tx2"/>
                </a:solidFill>
                <a:latin typeface="Arial" panose="020B0604020202020204" pitchFamily="34" charset="0"/>
                <a:cs typeface="Arial" panose="020B0604020202020204" pitchFamily="34" charset="0"/>
              </a:rPr>
              <a:t>Footprint expansion- highlights</a:t>
            </a:r>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4991100"/>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1" name="Line 31"/>
          <p:cNvSpPr>
            <a:spLocks noChangeShapeType="1"/>
          </p:cNvSpPr>
          <p:nvPr/>
        </p:nvSpPr>
        <p:spPr bwMode="auto">
          <a:xfrm flipH="1">
            <a:off x="9814474" y="5200651"/>
            <a:ext cx="10886" cy="840530"/>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2" name="Line 32"/>
          <p:cNvSpPr>
            <a:spLocks noChangeShapeType="1"/>
          </p:cNvSpPr>
          <p:nvPr/>
        </p:nvSpPr>
        <p:spPr bwMode="auto">
          <a:xfrm flipH="1">
            <a:off x="10151639" y="3397048"/>
            <a:ext cx="0" cy="2656316"/>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3" name="Line 33"/>
          <p:cNvSpPr>
            <a:spLocks noChangeShapeType="1"/>
          </p:cNvSpPr>
          <p:nvPr/>
        </p:nvSpPr>
        <p:spPr bwMode="auto">
          <a:xfrm flipH="1">
            <a:off x="10388600" y="1810180"/>
            <a:ext cx="0" cy="4243185"/>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4" name="Text Box 34"/>
          <p:cNvSpPr txBox="1">
            <a:spLocks noChangeArrowheads="1"/>
          </p:cNvSpPr>
          <p:nvPr/>
        </p:nvSpPr>
        <p:spPr bwMode="auto">
          <a:xfrm>
            <a:off x="9384489" y="489585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25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100 feet</a:t>
            </a:r>
          </a:p>
        </p:txBody>
      </p:sp>
      <p:sp>
        <p:nvSpPr>
          <p:cNvPr id="71717" name="Text Box 37"/>
          <p:cNvSpPr txBox="1">
            <a:spLocks noChangeArrowheads="1"/>
          </p:cNvSpPr>
          <p:nvPr/>
        </p:nvSpPr>
        <p:spPr bwMode="auto">
          <a:xfrm>
            <a:off x="2790330" y="5385943"/>
            <a:ext cx="68108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0000"/>
                </a:solidFill>
                <a:latin typeface="Arial" charset="0"/>
              </a:rPr>
              <a:t>No expansion</a:t>
            </a:r>
            <a:r>
              <a:rPr lang="en-US" altLang="en-US" sz="2000" dirty="0">
                <a:latin typeface="Arial" charset="0"/>
              </a:rPr>
              <a:t> unless principal structure entirely w/in 25’, then </a:t>
            </a:r>
            <a:r>
              <a:rPr lang="en-US" altLang="en-US" sz="2000" b="1" dirty="0">
                <a:solidFill>
                  <a:srgbClr val="FF0000"/>
                </a:solidFill>
                <a:latin typeface="Arial" charset="0"/>
              </a:rPr>
              <a:t>800</a:t>
            </a:r>
            <a:r>
              <a:rPr lang="en-US" altLang="en-US" sz="2000" dirty="0">
                <a:latin typeface="Arial" charset="0"/>
              </a:rPr>
              <a:t> sf or 30%.  No accessory structure expansion.</a:t>
            </a:r>
            <a:endParaRPr lang="en-US" altLang="en-US" dirty="0"/>
          </a:p>
        </p:txBody>
      </p:sp>
      <p:sp>
        <p:nvSpPr>
          <p:cNvPr id="71725" name="Text Box 45"/>
          <p:cNvSpPr txBox="1">
            <a:spLocks noChangeArrowheads="1"/>
          </p:cNvSpPr>
          <p:nvPr/>
        </p:nvSpPr>
        <p:spPr bwMode="auto">
          <a:xfrm>
            <a:off x="1566821" y="1303836"/>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t>Height-</a:t>
            </a:r>
            <a:r>
              <a:rPr lang="en-US" altLang="en-US" sz="2000" dirty="0"/>
              <a:t> existing, or max height:</a:t>
            </a:r>
          </a:p>
        </p:txBody>
      </p:sp>
      <p:sp>
        <p:nvSpPr>
          <p:cNvPr id="71726" name="Text Box 46"/>
          <p:cNvSpPr txBox="1">
            <a:spLocks noChangeArrowheads="1"/>
          </p:cNvSpPr>
          <p:nvPr/>
        </p:nvSpPr>
        <p:spPr bwMode="auto">
          <a:xfrm>
            <a:off x="1752600" y="42926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20 </a:t>
            </a:r>
            <a:r>
              <a:rPr lang="en-US" altLang="en-US" sz="2000" dirty="0" err="1"/>
              <a:t>ft</a:t>
            </a:r>
            <a:endParaRPr lang="en-US" altLang="en-US" sz="2000" dirty="0"/>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51" name="Text Box 35"/>
          <p:cNvSpPr txBox="1">
            <a:spLocks noChangeArrowheads="1"/>
          </p:cNvSpPr>
          <p:nvPr/>
        </p:nvSpPr>
        <p:spPr bwMode="auto">
          <a:xfrm>
            <a:off x="9563100" y="3214007"/>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75 feet</a:t>
            </a:r>
          </a:p>
        </p:txBody>
      </p:sp>
      <p:sp>
        <p:nvSpPr>
          <p:cNvPr id="52" name="Text Box 37"/>
          <p:cNvSpPr txBox="1">
            <a:spLocks noChangeArrowheads="1"/>
          </p:cNvSpPr>
          <p:nvPr/>
        </p:nvSpPr>
        <p:spPr bwMode="auto">
          <a:xfrm>
            <a:off x="3208577" y="3784769"/>
            <a:ext cx="68108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latin typeface="Arial" charset="0"/>
              </a:rPr>
              <a:t>Expansion up to </a:t>
            </a:r>
            <a:r>
              <a:rPr lang="en-US" altLang="en-US" sz="2000" b="1" dirty="0">
                <a:solidFill>
                  <a:srgbClr val="FF0000"/>
                </a:solidFill>
                <a:latin typeface="Arial" charset="0"/>
              </a:rPr>
              <a:t>1,000</a:t>
            </a:r>
            <a:r>
              <a:rPr lang="en-US" altLang="en-US" sz="2000" dirty="0">
                <a:latin typeface="Arial" charset="0"/>
              </a:rPr>
              <a:t> sf, or 30%, whichever is greater (</a:t>
            </a:r>
            <a:r>
              <a:rPr lang="en-US" altLang="en-US" sz="2000" u="sng" dirty="0">
                <a:latin typeface="Arial" charset="0"/>
              </a:rPr>
              <a:t>maximum combined total footprint</a:t>
            </a:r>
            <a:r>
              <a:rPr lang="en-US" altLang="en-US" sz="2000" dirty="0">
                <a:latin typeface="Arial" charset="0"/>
              </a:rPr>
              <a:t>).  No accessory structure expansion if closer to shoreline than principal structure.</a:t>
            </a:r>
            <a:endParaRPr lang="en-US" altLang="en-US" dirty="0"/>
          </a:p>
        </p:txBody>
      </p:sp>
      <p:sp>
        <p:nvSpPr>
          <p:cNvPr id="53" name="Text Box 37"/>
          <p:cNvSpPr txBox="1">
            <a:spLocks noChangeArrowheads="1"/>
          </p:cNvSpPr>
          <p:nvPr/>
        </p:nvSpPr>
        <p:spPr bwMode="auto">
          <a:xfrm>
            <a:off x="3208577" y="2167592"/>
            <a:ext cx="68108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latin typeface="Arial" charset="0"/>
              </a:rPr>
              <a:t>Expansion up to </a:t>
            </a:r>
            <a:r>
              <a:rPr lang="en-US" altLang="en-US" sz="2000" b="1" dirty="0">
                <a:solidFill>
                  <a:srgbClr val="FF0000"/>
                </a:solidFill>
                <a:latin typeface="Arial" charset="0"/>
              </a:rPr>
              <a:t>1,500</a:t>
            </a:r>
            <a:r>
              <a:rPr lang="en-US" altLang="en-US" sz="2000" dirty="0">
                <a:latin typeface="Arial" charset="0"/>
              </a:rPr>
              <a:t> sf, or 30%, whichever is greater (</a:t>
            </a:r>
            <a:r>
              <a:rPr lang="en-US" altLang="en-US" sz="2000" u="sng" dirty="0">
                <a:latin typeface="Arial" charset="0"/>
              </a:rPr>
              <a:t>maximum combined total footprint</a:t>
            </a:r>
            <a:r>
              <a:rPr lang="en-US" altLang="en-US" sz="2000" dirty="0">
                <a:latin typeface="Arial" charset="0"/>
              </a:rPr>
              <a:t>).  No accessory structure expansion if closer to shoreline than principal structure.</a:t>
            </a:r>
            <a:endParaRPr lang="en-US" altLang="en-US" dirty="0"/>
          </a:p>
        </p:txBody>
      </p:sp>
      <p:sp>
        <p:nvSpPr>
          <p:cNvPr id="54" name="Text Box 46"/>
          <p:cNvSpPr txBox="1">
            <a:spLocks noChangeArrowheads="1"/>
          </p:cNvSpPr>
          <p:nvPr/>
        </p:nvSpPr>
        <p:spPr bwMode="auto">
          <a:xfrm>
            <a:off x="1768929" y="267542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25 </a:t>
            </a:r>
            <a:r>
              <a:rPr lang="en-US" altLang="en-US" sz="2000" dirty="0" err="1"/>
              <a:t>ft</a:t>
            </a:r>
            <a:endParaRPr lang="en-US" altLang="en-US" sz="2000" dirty="0"/>
          </a:p>
        </p:txBody>
      </p:sp>
    </p:spTree>
    <p:extLst>
      <p:ext uri="{BB962C8B-B14F-4D97-AF65-F5344CB8AC3E}">
        <p14:creationId xmlns:p14="http://schemas.microsoft.com/office/powerpoint/2010/main" val="111349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Text Box 4"/>
          <p:cNvSpPr txBox="1">
            <a:spLocks noChangeArrowheads="1"/>
          </p:cNvSpPr>
          <p:nvPr/>
        </p:nvSpPr>
        <p:spPr bwMode="auto">
          <a:xfrm>
            <a:off x="1524001" y="419100"/>
            <a:ext cx="9143999" cy="707886"/>
          </a:xfrm>
          <a:prstGeom prst="rect">
            <a:avLst/>
          </a:prstGeom>
          <a:noFill/>
          <a:ln w="9525">
            <a:noFill/>
            <a:miter lim="800000"/>
            <a:headEnd/>
            <a:tailEnd/>
          </a:ln>
          <a:effectLst/>
        </p:spPr>
        <p:txBody>
          <a:bodyPr wrap="square">
            <a:spAutoFit/>
          </a:bodyPr>
          <a:lstStyle/>
          <a:p>
            <a:pPr algn="ctr">
              <a:spcBef>
                <a:spcPct val="50000"/>
              </a:spcBef>
              <a:defRPr/>
            </a:pPr>
            <a:r>
              <a:rPr lang="en-US" sz="4000" b="1" dirty="0">
                <a:solidFill>
                  <a:schemeClr val="tx2"/>
                </a:solidFill>
                <a:latin typeface="Arial" panose="020B0604020202020204" pitchFamily="34" charset="0"/>
                <a:cs typeface="Arial" panose="020B0604020202020204" pitchFamily="34" charset="0"/>
              </a:rPr>
              <a:t>Footprint expansion- highlights</a:t>
            </a:r>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4991100"/>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1" name="Line 31"/>
          <p:cNvSpPr>
            <a:spLocks noChangeShapeType="1"/>
          </p:cNvSpPr>
          <p:nvPr/>
        </p:nvSpPr>
        <p:spPr bwMode="auto">
          <a:xfrm flipH="1">
            <a:off x="9814474" y="5200651"/>
            <a:ext cx="10886" cy="840530"/>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2" name="Line 32"/>
          <p:cNvSpPr>
            <a:spLocks noChangeShapeType="1"/>
          </p:cNvSpPr>
          <p:nvPr/>
        </p:nvSpPr>
        <p:spPr bwMode="auto">
          <a:xfrm flipH="1">
            <a:off x="10151639" y="3397048"/>
            <a:ext cx="0" cy="2656316"/>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4" name="Text Box 34"/>
          <p:cNvSpPr txBox="1">
            <a:spLocks noChangeArrowheads="1"/>
          </p:cNvSpPr>
          <p:nvPr/>
        </p:nvSpPr>
        <p:spPr bwMode="auto">
          <a:xfrm>
            <a:off x="9384489" y="489585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25 feet</a:t>
            </a:r>
          </a:p>
        </p:txBody>
      </p:sp>
      <p:sp>
        <p:nvSpPr>
          <p:cNvPr id="71717" name="Text Box 37"/>
          <p:cNvSpPr txBox="1">
            <a:spLocks noChangeArrowheads="1"/>
          </p:cNvSpPr>
          <p:nvPr/>
        </p:nvSpPr>
        <p:spPr bwMode="auto">
          <a:xfrm>
            <a:off x="2790330" y="5385943"/>
            <a:ext cx="68108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0000"/>
                </a:solidFill>
                <a:latin typeface="Arial" charset="0"/>
              </a:rPr>
              <a:t>No expansion</a:t>
            </a:r>
            <a:r>
              <a:rPr lang="en-US" altLang="en-US" sz="2000" dirty="0">
                <a:latin typeface="Arial" charset="0"/>
              </a:rPr>
              <a:t> unless principal structure entirely w/in 25’, then </a:t>
            </a:r>
            <a:r>
              <a:rPr lang="en-US" altLang="en-US" sz="2000" b="1" dirty="0">
                <a:solidFill>
                  <a:srgbClr val="FF0000"/>
                </a:solidFill>
                <a:latin typeface="Arial" charset="0"/>
              </a:rPr>
              <a:t>800</a:t>
            </a:r>
            <a:r>
              <a:rPr lang="en-US" altLang="en-US" sz="2000" dirty="0">
                <a:latin typeface="Arial" charset="0"/>
              </a:rPr>
              <a:t> sf or 30%.  No accessory structure expansion.</a:t>
            </a:r>
            <a:endParaRPr lang="en-US" altLang="en-US" dirty="0"/>
          </a:p>
        </p:txBody>
      </p:sp>
      <p:sp>
        <p:nvSpPr>
          <p:cNvPr id="71725" name="Text Box 45"/>
          <p:cNvSpPr txBox="1">
            <a:spLocks noChangeArrowheads="1"/>
          </p:cNvSpPr>
          <p:nvPr/>
        </p:nvSpPr>
        <p:spPr bwMode="auto">
          <a:xfrm>
            <a:off x="1566821" y="2666957"/>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t>Height-</a:t>
            </a:r>
            <a:r>
              <a:rPr lang="en-US" altLang="en-US" sz="2000" dirty="0"/>
              <a:t> existing, or max height:</a:t>
            </a:r>
          </a:p>
        </p:txBody>
      </p:sp>
      <p:sp>
        <p:nvSpPr>
          <p:cNvPr id="71726" name="Text Box 46"/>
          <p:cNvSpPr txBox="1">
            <a:spLocks noChangeArrowheads="1"/>
          </p:cNvSpPr>
          <p:nvPr/>
        </p:nvSpPr>
        <p:spPr bwMode="auto">
          <a:xfrm>
            <a:off x="1752600" y="42926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20 </a:t>
            </a:r>
            <a:r>
              <a:rPr lang="en-US" altLang="en-US" sz="2000" dirty="0" err="1"/>
              <a:t>ft</a:t>
            </a:r>
            <a:endParaRPr lang="en-US" altLang="en-US" sz="2000" dirty="0"/>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3206005" y="6519446"/>
            <a:ext cx="54593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dirty="0">
                <a:solidFill>
                  <a:schemeClr val="bg1"/>
                </a:solidFill>
              </a:rPr>
              <a:t>Coastal or Freshwater Wetland, River, Stream, Tributary Stream</a:t>
            </a:r>
            <a:endParaRPr lang="en-US" altLang="en-US" sz="1600" dirty="0"/>
          </a:p>
        </p:txBody>
      </p:sp>
      <p:sp>
        <p:nvSpPr>
          <p:cNvPr id="51" name="Text Box 35"/>
          <p:cNvSpPr txBox="1">
            <a:spLocks noChangeArrowheads="1"/>
          </p:cNvSpPr>
          <p:nvPr/>
        </p:nvSpPr>
        <p:spPr bwMode="auto">
          <a:xfrm>
            <a:off x="9563100" y="3214007"/>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75 feet</a:t>
            </a:r>
          </a:p>
        </p:txBody>
      </p:sp>
      <p:sp>
        <p:nvSpPr>
          <p:cNvPr id="52" name="Text Box 37"/>
          <p:cNvSpPr txBox="1">
            <a:spLocks noChangeArrowheads="1"/>
          </p:cNvSpPr>
          <p:nvPr/>
        </p:nvSpPr>
        <p:spPr bwMode="auto">
          <a:xfrm>
            <a:off x="3208577" y="3784769"/>
            <a:ext cx="68108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latin typeface="Arial" charset="0"/>
              </a:rPr>
              <a:t>Expansion up to </a:t>
            </a:r>
            <a:r>
              <a:rPr lang="en-US" altLang="en-US" sz="2000" b="1" dirty="0">
                <a:solidFill>
                  <a:srgbClr val="FF0000"/>
                </a:solidFill>
                <a:latin typeface="Arial" charset="0"/>
              </a:rPr>
              <a:t>1,000</a:t>
            </a:r>
            <a:r>
              <a:rPr lang="en-US" altLang="en-US" sz="2000" dirty="0">
                <a:latin typeface="Arial" charset="0"/>
              </a:rPr>
              <a:t> sf, or 30%, whichever is greater (</a:t>
            </a:r>
            <a:r>
              <a:rPr lang="en-US" altLang="en-US" sz="2000" u="sng" dirty="0">
                <a:latin typeface="Arial" charset="0"/>
              </a:rPr>
              <a:t>maximum combined total footprint</a:t>
            </a:r>
            <a:r>
              <a:rPr lang="en-US" altLang="en-US" sz="2000" dirty="0">
                <a:latin typeface="Arial" charset="0"/>
              </a:rPr>
              <a:t>).  No accessory structure expansion if closer to shoreline than principal structure.</a:t>
            </a:r>
            <a:endParaRPr lang="en-US" altLang="en-US" dirty="0"/>
          </a:p>
        </p:txBody>
      </p:sp>
    </p:spTree>
    <p:extLst>
      <p:ext uri="{BB962C8B-B14F-4D97-AF65-F5344CB8AC3E}">
        <p14:creationId xmlns:p14="http://schemas.microsoft.com/office/powerpoint/2010/main" val="2898324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775413" y="308983"/>
            <a:ext cx="8641175" cy="59616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8" name="Text Box 4"/>
          <p:cNvSpPr txBox="1">
            <a:spLocks noChangeArrowheads="1"/>
          </p:cNvSpPr>
          <p:nvPr/>
        </p:nvSpPr>
        <p:spPr bwMode="auto">
          <a:xfrm>
            <a:off x="1524000" y="0"/>
            <a:ext cx="9144000" cy="1231106"/>
          </a:xfrm>
          <a:prstGeom prst="rect">
            <a:avLst/>
          </a:prstGeom>
          <a:noFill/>
          <a:ln w="9525">
            <a:noFill/>
            <a:miter lim="800000"/>
            <a:headEnd/>
            <a:tailEnd/>
          </a:ln>
          <a:effectLst/>
        </p:spPr>
        <p:txBody>
          <a:bodyPr wrap="square">
            <a:spAutoFit/>
          </a:bodyPr>
          <a:lstStyle/>
          <a:p>
            <a:pPr algn="ctr">
              <a:spcBef>
                <a:spcPts val="1200"/>
              </a:spcBef>
              <a:defRPr/>
            </a:pPr>
            <a:r>
              <a:rPr lang="en-US" sz="3600" b="1" dirty="0">
                <a:solidFill>
                  <a:schemeClr val="tx2"/>
                </a:solidFill>
                <a:latin typeface="Arial" panose="020B0604020202020204" pitchFamily="34" charset="0"/>
                <a:cs typeface="Arial" panose="020B0604020202020204" pitchFamily="34" charset="0"/>
              </a:rPr>
              <a:t>Footprint expansion- highlights</a:t>
            </a:r>
          </a:p>
          <a:p>
            <a:pPr algn="ctr">
              <a:spcBef>
                <a:spcPts val="1200"/>
              </a:spcBef>
              <a:defRPr/>
            </a:pPr>
            <a:r>
              <a:rPr lang="en-US" sz="2800" b="1" dirty="0">
                <a:solidFill>
                  <a:schemeClr val="tx2"/>
                </a:solidFill>
                <a:latin typeface="Arial" panose="020B0604020202020204" pitchFamily="34" charset="0"/>
                <a:cs typeface="Arial" panose="020B0604020202020204" pitchFamily="34" charset="0"/>
              </a:rPr>
              <a:t>Resource Protection District</a:t>
            </a:r>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4991100"/>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1" name="Line 31"/>
          <p:cNvSpPr>
            <a:spLocks noChangeShapeType="1"/>
          </p:cNvSpPr>
          <p:nvPr/>
        </p:nvSpPr>
        <p:spPr bwMode="auto">
          <a:xfrm flipH="1">
            <a:off x="9814474" y="5143501"/>
            <a:ext cx="10886" cy="897681"/>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3" name="Line 33"/>
          <p:cNvSpPr>
            <a:spLocks noChangeShapeType="1"/>
          </p:cNvSpPr>
          <p:nvPr/>
        </p:nvSpPr>
        <p:spPr bwMode="auto">
          <a:xfrm flipH="1">
            <a:off x="10210800" y="1810180"/>
            <a:ext cx="0" cy="4243185"/>
          </a:xfrm>
          <a:prstGeom prst="line">
            <a:avLst/>
          </a:prstGeom>
          <a:noFill/>
          <a:ln w="317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714" name="Text Box 34"/>
          <p:cNvSpPr txBox="1">
            <a:spLocks noChangeArrowheads="1"/>
          </p:cNvSpPr>
          <p:nvPr/>
        </p:nvSpPr>
        <p:spPr bwMode="auto">
          <a:xfrm>
            <a:off x="9448800" y="48387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75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rgbClr val="FF0000"/>
                </a:solidFill>
                <a:latin typeface="Arial" charset="0"/>
              </a:rPr>
              <a:t>250 feet</a:t>
            </a:r>
          </a:p>
        </p:txBody>
      </p:sp>
      <p:sp>
        <p:nvSpPr>
          <p:cNvPr id="71717" name="Text Box 37"/>
          <p:cNvSpPr txBox="1">
            <a:spLocks noChangeArrowheads="1"/>
          </p:cNvSpPr>
          <p:nvPr/>
        </p:nvSpPr>
        <p:spPr bwMode="auto">
          <a:xfrm>
            <a:off x="2587626" y="5479832"/>
            <a:ext cx="6175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FF0000"/>
                </a:solidFill>
                <a:latin typeface="Arial" charset="0"/>
              </a:rPr>
              <a:t>Same expansion thresholds as for other districts</a:t>
            </a:r>
            <a:endParaRPr lang="en-US" altLang="en-US" dirty="0"/>
          </a:p>
        </p:txBody>
      </p:sp>
      <p:sp>
        <p:nvSpPr>
          <p:cNvPr id="71725" name="Text Box 45"/>
          <p:cNvSpPr txBox="1">
            <a:spLocks noChangeArrowheads="1"/>
          </p:cNvSpPr>
          <p:nvPr/>
        </p:nvSpPr>
        <p:spPr bwMode="auto">
          <a:xfrm>
            <a:off x="1566821" y="1303836"/>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t>Height-</a:t>
            </a:r>
            <a:r>
              <a:rPr lang="en-US" altLang="en-US" sz="2000" dirty="0"/>
              <a:t> existing, or max height:</a:t>
            </a:r>
          </a:p>
        </p:txBody>
      </p:sp>
      <p:sp>
        <p:nvSpPr>
          <p:cNvPr id="71727" name="Text Box 47"/>
          <p:cNvSpPr txBox="1">
            <a:spLocks noChangeArrowheads="1"/>
          </p:cNvSpPr>
          <p:nvPr/>
        </p:nvSpPr>
        <p:spPr bwMode="auto">
          <a:xfrm>
            <a:off x="1768929" y="3531661"/>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25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17" name="Text Box 37"/>
          <p:cNvSpPr txBox="1">
            <a:spLocks noChangeArrowheads="1"/>
          </p:cNvSpPr>
          <p:nvPr/>
        </p:nvSpPr>
        <p:spPr bwMode="auto">
          <a:xfrm>
            <a:off x="2866530" y="2829311"/>
            <a:ext cx="68108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latin typeface="Arial" charset="0"/>
              </a:rPr>
              <a:t>Expansion up to </a:t>
            </a:r>
            <a:r>
              <a:rPr lang="en-US" altLang="en-US" sz="2000" b="1" dirty="0">
                <a:solidFill>
                  <a:srgbClr val="FF0000"/>
                </a:solidFill>
                <a:latin typeface="Arial" charset="0"/>
              </a:rPr>
              <a:t>1,500</a:t>
            </a:r>
            <a:r>
              <a:rPr lang="en-US" altLang="en-US" sz="2000" dirty="0">
                <a:latin typeface="Arial" charset="0"/>
              </a:rPr>
              <a:t> sf, or 30%, whichever is greater (</a:t>
            </a:r>
            <a:r>
              <a:rPr lang="en-US" altLang="en-US" sz="2000" u="sng" dirty="0">
                <a:latin typeface="Arial" charset="0"/>
              </a:rPr>
              <a:t>maximum combined total footprint</a:t>
            </a:r>
            <a:r>
              <a:rPr lang="en-US" altLang="en-US" sz="2000" dirty="0">
                <a:latin typeface="Arial" charset="0"/>
              </a:rPr>
              <a:t>).  No accessory structure expansion if closer to shoreline than principal structure.</a:t>
            </a:r>
            <a:endParaRPr lang="en-US" altLang="en-US" dirty="0"/>
          </a:p>
        </p:txBody>
      </p:sp>
      <p:sp>
        <p:nvSpPr>
          <p:cNvPr id="18" name="Text Box 47"/>
          <p:cNvSpPr txBox="1">
            <a:spLocks noChangeArrowheads="1"/>
          </p:cNvSpPr>
          <p:nvPr/>
        </p:nvSpPr>
        <p:spPr bwMode="auto">
          <a:xfrm>
            <a:off x="1621972" y="5503632"/>
            <a:ext cx="9656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or 20 </a:t>
            </a:r>
            <a:r>
              <a:rPr lang="en-US" altLang="en-US" sz="2000" dirty="0" err="1"/>
              <a:t>ft</a:t>
            </a:r>
            <a:endParaRPr lang="en-US" altLang="en-US" sz="2000" dirty="0"/>
          </a:p>
        </p:txBody>
      </p:sp>
    </p:spTree>
    <p:extLst>
      <p:ext uri="{BB962C8B-B14F-4D97-AF65-F5344CB8AC3E}">
        <p14:creationId xmlns:p14="http://schemas.microsoft.com/office/powerpoint/2010/main" val="1289797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0" name="Freeform 50"/>
          <p:cNvSpPr>
            <a:spLocks/>
          </p:cNvSpPr>
          <p:nvPr/>
        </p:nvSpPr>
        <p:spPr bwMode="auto">
          <a:xfrm rot="-1592022">
            <a:off x="5803900" y="16129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2" name="Freeform 2"/>
          <p:cNvSpPr>
            <a:spLocks/>
          </p:cNvSpPr>
          <p:nvPr/>
        </p:nvSpPr>
        <p:spPr bwMode="auto">
          <a:xfrm rot="-1592022">
            <a:off x="1524001" y="4191001"/>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3" name="Freeform 3"/>
          <p:cNvSpPr>
            <a:spLocks/>
          </p:cNvSpPr>
          <p:nvPr/>
        </p:nvSpPr>
        <p:spPr bwMode="auto">
          <a:xfrm rot="-1592022">
            <a:off x="5257800" y="30480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74468" name="Text Box 4"/>
          <p:cNvSpPr txBox="1">
            <a:spLocks noChangeArrowheads="1"/>
          </p:cNvSpPr>
          <p:nvPr/>
        </p:nvSpPr>
        <p:spPr bwMode="auto">
          <a:xfrm>
            <a:off x="2653931" y="152400"/>
            <a:ext cx="6696075" cy="641350"/>
          </a:xfrm>
          <a:prstGeom prst="rect">
            <a:avLst/>
          </a:prstGeom>
          <a:noFill/>
          <a:ln w="9525">
            <a:noFill/>
            <a:miter lim="800000"/>
            <a:headEnd/>
            <a:tailEnd/>
          </a:ln>
          <a:effectLst/>
        </p:spPr>
        <p:txBody>
          <a:bodyPr>
            <a:spAutoFit/>
          </a:bodyPr>
          <a:lstStyle/>
          <a:p>
            <a:pPr algn="ctr">
              <a:spcBef>
                <a:spcPct val="50000"/>
              </a:spcBef>
              <a:defRPr/>
            </a:pPr>
            <a:r>
              <a:rPr lang="en-US" sz="3600" b="1" dirty="0">
                <a:solidFill>
                  <a:schemeClr val="tx2"/>
                </a:solidFill>
                <a:latin typeface="Arial" panose="020B0604020202020204" pitchFamily="34" charset="0"/>
                <a:cs typeface="Arial" panose="020B0604020202020204" pitchFamily="34" charset="0"/>
              </a:rPr>
              <a:t>1) What can be expanded?</a:t>
            </a:r>
          </a:p>
        </p:txBody>
      </p:sp>
      <p:sp>
        <p:nvSpPr>
          <p:cNvPr id="71685" name="Freeform 5"/>
          <p:cNvSpPr>
            <a:spLocks/>
          </p:cNvSpPr>
          <p:nvPr/>
        </p:nvSpPr>
        <p:spPr bwMode="auto">
          <a:xfrm rot="1297188">
            <a:off x="7162800" y="3124201"/>
            <a:ext cx="1981200"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6" name="Freeform 6"/>
          <p:cNvSpPr>
            <a:spLocks/>
          </p:cNvSpPr>
          <p:nvPr/>
        </p:nvSpPr>
        <p:spPr bwMode="auto">
          <a:xfrm rot="-2019338">
            <a:off x="8077201" y="35814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7" name="Freeform 7"/>
          <p:cNvSpPr>
            <a:spLocks/>
          </p:cNvSpPr>
          <p:nvPr/>
        </p:nvSpPr>
        <p:spPr bwMode="auto">
          <a:xfrm rot="-1592022">
            <a:off x="8915401" y="3581401"/>
            <a:ext cx="1114425" cy="12223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8" name="Freeform 8"/>
          <p:cNvSpPr>
            <a:spLocks/>
          </p:cNvSpPr>
          <p:nvPr/>
        </p:nvSpPr>
        <p:spPr bwMode="auto">
          <a:xfrm rot="-1592022">
            <a:off x="1454151" y="3287714"/>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9" name="Freeform 9"/>
          <p:cNvSpPr>
            <a:spLocks/>
          </p:cNvSpPr>
          <p:nvPr/>
        </p:nvSpPr>
        <p:spPr bwMode="auto">
          <a:xfrm rot="-1592022">
            <a:off x="8089900" y="3424238"/>
            <a:ext cx="2667000" cy="21336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0" name="Freeform 10"/>
          <p:cNvSpPr>
            <a:spLocks/>
          </p:cNvSpPr>
          <p:nvPr/>
        </p:nvSpPr>
        <p:spPr bwMode="auto">
          <a:xfrm rot="-1592022">
            <a:off x="6934200" y="1676400"/>
            <a:ext cx="1447800" cy="11430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1" name="Freeform 11"/>
          <p:cNvSpPr>
            <a:spLocks/>
          </p:cNvSpPr>
          <p:nvPr/>
        </p:nvSpPr>
        <p:spPr bwMode="auto">
          <a:xfrm rot="-1592022">
            <a:off x="8361363" y="2944813"/>
            <a:ext cx="2209800" cy="2055812"/>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2" name="Freeform 12"/>
          <p:cNvSpPr>
            <a:spLocks/>
          </p:cNvSpPr>
          <p:nvPr/>
        </p:nvSpPr>
        <p:spPr bwMode="auto">
          <a:xfrm rot="-1592022">
            <a:off x="4114800" y="1676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3" name="Freeform 13"/>
          <p:cNvSpPr>
            <a:spLocks/>
          </p:cNvSpPr>
          <p:nvPr/>
        </p:nvSpPr>
        <p:spPr bwMode="auto">
          <a:xfrm rot="-1592022">
            <a:off x="9220200" y="22098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4" name="Freeform 14"/>
          <p:cNvSpPr>
            <a:spLocks/>
          </p:cNvSpPr>
          <p:nvPr/>
        </p:nvSpPr>
        <p:spPr bwMode="auto">
          <a:xfrm rot="-1592022">
            <a:off x="8229600" y="1981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5" name="Freeform 15"/>
          <p:cNvSpPr>
            <a:spLocks/>
          </p:cNvSpPr>
          <p:nvPr/>
        </p:nvSpPr>
        <p:spPr bwMode="auto">
          <a:xfrm rot="-1592022">
            <a:off x="9258300" y="1367996"/>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6" name="Freeform 16"/>
          <p:cNvSpPr>
            <a:spLocks/>
          </p:cNvSpPr>
          <p:nvPr/>
        </p:nvSpPr>
        <p:spPr bwMode="auto">
          <a:xfrm rot="-1592022">
            <a:off x="81534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7" name="Freeform 17"/>
          <p:cNvSpPr>
            <a:spLocks/>
          </p:cNvSpPr>
          <p:nvPr/>
        </p:nvSpPr>
        <p:spPr bwMode="auto">
          <a:xfrm rot="-1592022">
            <a:off x="4114800" y="2743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8" name="Freeform 18"/>
          <p:cNvSpPr>
            <a:spLocks/>
          </p:cNvSpPr>
          <p:nvPr/>
        </p:nvSpPr>
        <p:spPr bwMode="auto">
          <a:xfrm rot="-1592022">
            <a:off x="15240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9" name="Freeform 19"/>
          <p:cNvSpPr>
            <a:spLocks/>
          </p:cNvSpPr>
          <p:nvPr/>
        </p:nvSpPr>
        <p:spPr bwMode="auto">
          <a:xfrm rot="-1592022">
            <a:off x="2590800" y="17526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0" name="Freeform 20"/>
          <p:cNvSpPr>
            <a:spLocks/>
          </p:cNvSpPr>
          <p:nvPr/>
        </p:nvSpPr>
        <p:spPr bwMode="auto">
          <a:xfrm rot="-1592022">
            <a:off x="1524000" y="2362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1" name="Freeform 21"/>
          <p:cNvSpPr>
            <a:spLocks/>
          </p:cNvSpPr>
          <p:nvPr/>
        </p:nvSpPr>
        <p:spPr bwMode="auto">
          <a:xfrm rot="-1592022">
            <a:off x="4940300" y="17145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2" name="Freeform 22"/>
          <p:cNvSpPr>
            <a:spLocks/>
          </p:cNvSpPr>
          <p:nvPr/>
        </p:nvSpPr>
        <p:spPr bwMode="auto">
          <a:xfrm rot="-1592022">
            <a:off x="25146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3" name="Freeform 23"/>
          <p:cNvSpPr>
            <a:spLocks/>
          </p:cNvSpPr>
          <p:nvPr/>
        </p:nvSpPr>
        <p:spPr bwMode="auto">
          <a:xfrm rot="-1592022">
            <a:off x="65532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4" name="Freeform 24"/>
          <p:cNvSpPr>
            <a:spLocks/>
          </p:cNvSpPr>
          <p:nvPr/>
        </p:nvSpPr>
        <p:spPr bwMode="auto">
          <a:xfrm rot="-1592022">
            <a:off x="7696201" y="27432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5048250"/>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4" name="Text Box 34"/>
          <p:cNvSpPr txBox="1">
            <a:spLocks noChangeArrowheads="1"/>
          </p:cNvSpPr>
          <p:nvPr/>
        </p:nvSpPr>
        <p:spPr bwMode="auto">
          <a:xfrm>
            <a:off x="9373603" y="4953000"/>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25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100 feet</a:t>
            </a:r>
          </a:p>
        </p:txBody>
      </p:sp>
      <p:sp>
        <p:nvSpPr>
          <p:cNvPr id="71719" name="Text Box 39"/>
          <p:cNvSpPr txBox="1">
            <a:spLocks noChangeArrowheads="1"/>
          </p:cNvSpPr>
          <p:nvPr/>
        </p:nvSpPr>
        <p:spPr bwMode="auto">
          <a:xfrm>
            <a:off x="8285250" y="5480874"/>
            <a:ext cx="238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latin typeface="Arial" charset="0"/>
              </a:rPr>
              <a:t>800 sf cap or 30%</a:t>
            </a:r>
            <a:endParaRPr lang="en-US" altLang="en-US" sz="2000" dirty="0"/>
          </a:p>
        </p:txBody>
      </p:sp>
      <p:sp>
        <p:nvSpPr>
          <p:cNvPr id="71720" name="Rectangle 40"/>
          <p:cNvSpPr>
            <a:spLocks noChangeArrowheads="1"/>
          </p:cNvSpPr>
          <p:nvPr/>
        </p:nvSpPr>
        <p:spPr bwMode="auto">
          <a:xfrm>
            <a:off x="5664200" y="5137150"/>
            <a:ext cx="1524000" cy="8382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a:t>800 sf camp</a:t>
            </a:r>
            <a:endParaRPr lang="en-US" altLang="en-US"/>
          </a:p>
        </p:txBody>
      </p:sp>
      <p:sp>
        <p:nvSpPr>
          <p:cNvPr id="71721" name="Rectangle 41"/>
          <p:cNvSpPr>
            <a:spLocks noChangeArrowheads="1"/>
          </p:cNvSpPr>
          <p:nvPr/>
        </p:nvSpPr>
        <p:spPr bwMode="auto">
          <a:xfrm>
            <a:off x="3241181" y="4439297"/>
            <a:ext cx="838200" cy="685800"/>
          </a:xfrm>
          <a:prstGeom prst="rect">
            <a:avLst/>
          </a:prstGeom>
          <a:solidFill>
            <a:srgbClr val="FF66FF"/>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a:p>
        </p:txBody>
      </p:sp>
      <p:sp>
        <p:nvSpPr>
          <p:cNvPr id="71722" name="Text Box 42"/>
          <p:cNvSpPr txBox="1">
            <a:spLocks noChangeArrowheads="1"/>
          </p:cNvSpPr>
          <p:nvPr/>
        </p:nvSpPr>
        <p:spPr bwMode="auto">
          <a:xfrm>
            <a:off x="3285631" y="4436634"/>
            <a:ext cx="749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dirty="0"/>
              <a:t>200 sf</a:t>
            </a:r>
          </a:p>
          <a:p>
            <a:r>
              <a:rPr lang="en-US" altLang="en-US" sz="1800" dirty="0"/>
              <a:t>shed</a:t>
            </a:r>
          </a:p>
        </p:txBody>
      </p:sp>
      <p:sp>
        <p:nvSpPr>
          <p:cNvPr id="71723" name="Rectangle 43"/>
          <p:cNvSpPr>
            <a:spLocks noChangeArrowheads="1"/>
          </p:cNvSpPr>
          <p:nvPr/>
        </p:nvSpPr>
        <p:spPr bwMode="auto">
          <a:xfrm>
            <a:off x="4838700" y="1060450"/>
            <a:ext cx="1066800" cy="5334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t>500 sf</a:t>
            </a:r>
          </a:p>
          <a:p>
            <a:pPr algn="ctr"/>
            <a:r>
              <a:rPr lang="en-US" altLang="en-US" sz="1800" dirty="0"/>
              <a:t>garage</a:t>
            </a:r>
          </a:p>
        </p:txBody>
      </p:sp>
      <p:sp>
        <p:nvSpPr>
          <p:cNvPr id="71725" name="Text Box 45"/>
          <p:cNvSpPr txBox="1">
            <a:spLocks noChangeArrowheads="1"/>
          </p:cNvSpPr>
          <p:nvPr/>
        </p:nvSpPr>
        <p:spPr bwMode="auto">
          <a:xfrm>
            <a:off x="1664153" y="2425074"/>
            <a:ext cx="2268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solidFill>
                  <a:schemeClr val="bg1"/>
                </a:solidFill>
              </a:rPr>
              <a:t>25 </a:t>
            </a:r>
            <a:r>
              <a:rPr lang="en-US" altLang="en-US" sz="2000" dirty="0" err="1">
                <a:solidFill>
                  <a:schemeClr val="bg1"/>
                </a:solidFill>
              </a:rPr>
              <a:t>ft</a:t>
            </a:r>
            <a:endParaRPr lang="en-US" altLang="en-US" sz="2000" dirty="0">
              <a:solidFill>
                <a:schemeClr val="bg1"/>
              </a:solidFill>
            </a:endParaRPr>
          </a:p>
        </p:txBody>
      </p:sp>
      <p:sp>
        <p:nvSpPr>
          <p:cNvPr id="71726" name="Text Box 46"/>
          <p:cNvSpPr txBox="1">
            <a:spLocks noChangeArrowheads="1"/>
          </p:cNvSpPr>
          <p:nvPr/>
        </p:nvSpPr>
        <p:spPr bwMode="auto">
          <a:xfrm>
            <a:off x="1752600" y="409416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rPr>
              <a:t>20 </a:t>
            </a:r>
            <a:r>
              <a:rPr lang="en-US" altLang="en-US" sz="2000" dirty="0" err="1">
                <a:solidFill>
                  <a:schemeClr val="bg1"/>
                </a:solidFill>
              </a:rPr>
              <a:t>ft</a:t>
            </a:r>
            <a:endParaRPr lang="en-US" altLang="en-US" sz="2000" dirty="0"/>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51" name="Text Box 35"/>
          <p:cNvSpPr txBox="1">
            <a:spLocks noChangeArrowheads="1"/>
          </p:cNvSpPr>
          <p:nvPr/>
        </p:nvSpPr>
        <p:spPr bwMode="auto">
          <a:xfrm>
            <a:off x="9563100" y="3214007"/>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75 feet</a:t>
            </a:r>
          </a:p>
        </p:txBody>
      </p:sp>
      <p:sp>
        <p:nvSpPr>
          <p:cNvPr id="47" name="Text Box 45"/>
          <p:cNvSpPr txBox="1">
            <a:spLocks noChangeArrowheads="1"/>
          </p:cNvSpPr>
          <p:nvPr/>
        </p:nvSpPr>
        <p:spPr bwMode="auto">
          <a:xfrm>
            <a:off x="1566821" y="1079772"/>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solidFill>
                  <a:srgbClr val="FF0000"/>
                </a:solidFill>
              </a:rPr>
              <a:t>Height-</a:t>
            </a:r>
            <a:r>
              <a:rPr lang="en-US" altLang="en-US" sz="2000" dirty="0">
                <a:solidFill>
                  <a:srgbClr val="FF0000"/>
                </a:solidFill>
              </a:rPr>
              <a:t> existing, or max height:</a:t>
            </a:r>
          </a:p>
        </p:txBody>
      </p:sp>
      <p:sp>
        <p:nvSpPr>
          <p:cNvPr id="48" name="Text Box 39"/>
          <p:cNvSpPr txBox="1">
            <a:spLocks noChangeArrowheads="1"/>
          </p:cNvSpPr>
          <p:nvPr/>
        </p:nvSpPr>
        <p:spPr bwMode="auto">
          <a:xfrm>
            <a:off x="8209050" y="3771106"/>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1000 sf cap or 30%</a:t>
            </a:r>
            <a:endParaRPr lang="en-US" altLang="en-US" sz="2000" dirty="0">
              <a:solidFill>
                <a:schemeClr val="bg1"/>
              </a:solidFill>
            </a:endParaRPr>
          </a:p>
        </p:txBody>
      </p:sp>
      <p:sp>
        <p:nvSpPr>
          <p:cNvPr id="49" name="Text Box 39"/>
          <p:cNvSpPr txBox="1">
            <a:spLocks noChangeArrowheads="1"/>
          </p:cNvSpPr>
          <p:nvPr/>
        </p:nvSpPr>
        <p:spPr bwMode="auto">
          <a:xfrm>
            <a:off x="8182228" y="2222579"/>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1500 sf cap or 30%</a:t>
            </a:r>
            <a:endParaRPr lang="en-US" altLang="en-US" sz="2000" dirty="0">
              <a:solidFill>
                <a:schemeClr val="bg1"/>
              </a:solidFill>
            </a:endParaRPr>
          </a:p>
        </p:txBody>
      </p:sp>
    </p:spTree>
    <p:extLst>
      <p:ext uri="{BB962C8B-B14F-4D97-AF65-F5344CB8AC3E}">
        <p14:creationId xmlns:p14="http://schemas.microsoft.com/office/powerpoint/2010/main" val="1504999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0" name="Rectangle 40"/>
          <p:cNvSpPr>
            <a:spLocks noChangeArrowheads="1"/>
          </p:cNvSpPr>
          <p:nvPr/>
        </p:nvSpPr>
        <p:spPr bwMode="auto">
          <a:xfrm>
            <a:off x="5649661" y="5143887"/>
            <a:ext cx="1524000" cy="8382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t>800 sf camp</a:t>
            </a:r>
            <a:endParaRPr lang="en-US" altLang="en-US" dirty="0"/>
          </a:p>
        </p:txBody>
      </p:sp>
      <p:sp>
        <p:nvSpPr>
          <p:cNvPr id="3" name="Freeform 2"/>
          <p:cNvSpPr/>
          <p:nvPr/>
        </p:nvSpPr>
        <p:spPr>
          <a:xfrm>
            <a:off x="5631823" y="5395963"/>
            <a:ext cx="1559677" cy="615651"/>
          </a:xfrm>
          <a:custGeom>
            <a:avLst/>
            <a:gdLst>
              <a:gd name="connsiteX0" fmla="*/ 21796 w 1559677"/>
              <a:gd name="connsiteY0" fmla="*/ 576970 h 615651"/>
              <a:gd name="connsiteX1" fmla="*/ 10910 w 1559677"/>
              <a:gd name="connsiteY1" fmla="*/ 489884 h 615651"/>
              <a:gd name="connsiteX2" fmla="*/ 25 w 1559677"/>
              <a:gd name="connsiteY2" fmla="*/ 457227 h 615651"/>
              <a:gd name="connsiteX3" fmla="*/ 32682 w 1559677"/>
              <a:gd name="connsiteY3" fmla="*/ 217741 h 615651"/>
              <a:gd name="connsiteX4" fmla="*/ 119768 w 1559677"/>
              <a:gd name="connsiteY4" fmla="*/ 10913 h 615651"/>
              <a:gd name="connsiteX5" fmla="*/ 174196 w 1559677"/>
              <a:gd name="connsiteY5" fmla="*/ 21798 h 615651"/>
              <a:gd name="connsiteX6" fmla="*/ 206853 w 1559677"/>
              <a:gd name="connsiteY6" fmla="*/ 43570 h 615651"/>
              <a:gd name="connsiteX7" fmla="*/ 293939 w 1559677"/>
              <a:gd name="connsiteY7" fmla="*/ 54456 h 615651"/>
              <a:gd name="connsiteX8" fmla="*/ 555196 w 1559677"/>
              <a:gd name="connsiteY8" fmla="*/ 65341 h 615651"/>
              <a:gd name="connsiteX9" fmla="*/ 587853 w 1559677"/>
              <a:gd name="connsiteY9" fmla="*/ 76227 h 615651"/>
              <a:gd name="connsiteX10" fmla="*/ 968853 w 1559677"/>
              <a:gd name="connsiteY10" fmla="*/ 54456 h 615651"/>
              <a:gd name="connsiteX11" fmla="*/ 1545796 w 1559677"/>
              <a:gd name="connsiteY11" fmla="*/ 315713 h 615651"/>
              <a:gd name="connsiteX12" fmla="*/ 1513139 w 1559677"/>
              <a:gd name="connsiteY12" fmla="*/ 424570 h 615651"/>
              <a:gd name="connsiteX13" fmla="*/ 1524025 w 1559677"/>
              <a:gd name="connsiteY13" fmla="*/ 478998 h 615651"/>
              <a:gd name="connsiteX14" fmla="*/ 1513139 w 1559677"/>
              <a:gd name="connsiteY14" fmla="*/ 576970 h 615651"/>
              <a:gd name="connsiteX15" fmla="*/ 1480482 w 1559677"/>
              <a:gd name="connsiteY15" fmla="*/ 587856 h 615651"/>
              <a:gd name="connsiteX16" fmla="*/ 1099482 w 1559677"/>
              <a:gd name="connsiteY16" fmla="*/ 566084 h 615651"/>
              <a:gd name="connsiteX17" fmla="*/ 1055939 w 1559677"/>
              <a:gd name="connsiteY17" fmla="*/ 555198 h 615651"/>
              <a:gd name="connsiteX18" fmla="*/ 729368 w 1559677"/>
              <a:gd name="connsiteY18" fmla="*/ 576970 h 615651"/>
              <a:gd name="connsiteX19" fmla="*/ 108882 w 1559677"/>
              <a:gd name="connsiteY19" fmla="*/ 576970 h 615651"/>
              <a:gd name="connsiteX20" fmla="*/ 10910 w 1559677"/>
              <a:gd name="connsiteY20" fmla="*/ 511656 h 61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59677" h="615651">
                <a:moveTo>
                  <a:pt x="21796" y="576970"/>
                </a:moveTo>
                <a:cubicBezTo>
                  <a:pt x="18167" y="547941"/>
                  <a:pt x="16143" y="518667"/>
                  <a:pt x="10910" y="489884"/>
                </a:cubicBezTo>
                <a:cubicBezTo>
                  <a:pt x="8857" y="478595"/>
                  <a:pt x="-548" y="468687"/>
                  <a:pt x="25" y="457227"/>
                </a:cubicBezTo>
                <a:cubicBezTo>
                  <a:pt x="5610" y="345532"/>
                  <a:pt x="15080" y="305747"/>
                  <a:pt x="32682" y="217741"/>
                </a:cubicBezTo>
                <a:cubicBezTo>
                  <a:pt x="44354" y="-15696"/>
                  <a:pt x="-28189" y="-13746"/>
                  <a:pt x="119768" y="10913"/>
                </a:cubicBezTo>
                <a:cubicBezTo>
                  <a:pt x="138018" y="13955"/>
                  <a:pt x="156053" y="18170"/>
                  <a:pt x="174196" y="21798"/>
                </a:cubicBezTo>
                <a:cubicBezTo>
                  <a:pt x="185082" y="29055"/>
                  <a:pt x="194231" y="40128"/>
                  <a:pt x="206853" y="43570"/>
                </a:cubicBezTo>
                <a:cubicBezTo>
                  <a:pt x="235077" y="51268"/>
                  <a:pt x="264741" y="52631"/>
                  <a:pt x="293939" y="54456"/>
                </a:cubicBezTo>
                <a:cubicBezTo>
                  <a:pt x="380930" y="59893"/>
                  <a:pt x="468110" y="61713"/>
                  <a:pt x="555196" y="65341"/>
                </a:cubicBezTo>
                <a:cubicBezTo>
                  <a:pt x="566082" y="68970"/>
                  <a:pt x="576378" y="76227"/>
                  <a:pt x="587853" y="76227"/>
                </a:cubicBezTo>
                <a:cubicBezTo>
                  <a:pt x="913930" y="76227"/>
                  <a:pt x="829318" y="100965"/>
                  <a:pt x="968853" y="54456"/>
                </a:cubicBezTo>
                <a:cubicBezTo>
                  <a:pt x="1613560" y="66394"/>
                  <a:pt x="1576552" y="-130240"/>
                  <a:pt x="1545796" y="315713"/>
                </a:cubicBezTo>
                <a:cubicBezTo>
                  <a:pt x="1541459" y="378600"/>
                  <a:pt x="1538004" y="374838"/>
                  <a:pt x="1513139" y="424570"/>
                </a:cubicBezTo>
                <a:cubicBezTo>
                  <a:pt x="1516768" y="442713"/>
                  <a:pt x="1519538" y="461048"/>
                  <a:pt x="1524025" y="478998"/>
                </a:cubicBezTo>
                <a:cubicBezTo>
                  <a:pt x="1535045" y="523078"/>
                  <a:pt x="1552782" y="521469"/>
                  <a:pt x="1513139" y="576970"/>
                </a:cubicBezTo>
                <a:cubicBezTo>
                  <a:pt x="1506470" y="586307"/>
                  <a:pt x="1491368" y="584227"/>
                  <a:pt x="1480482" y="587856"/>
                </a:cubicBezTo>
                <a:lnTo>
                  <a:pt x="1099482" y="566084"/>
                </a:lnTo>
                <a:cubicBezTo>
                  <a:pt x="1084565" y="564937"/>
                  <a:pt x="1070894" y="554758"/>
                  <a:pt x="1055939" y="555198"/>
                </a:cubicBezTo>
                <a:cubicBezTo>
                  <a:pt x="946888" y="558405"/>
                  <a:pt x="838225" y="569713"/>
                  <a:pt x="729368" y="576970"/>
                </a:cubicBezTo>
                <a:cubicBezTo>
                  <a:pt x="513471" y="648936"/>
                  <a:pt x="662402" y="603329"/>
                  <a:pt x="108882" y="576970"/>
                </a:cubicBezTo>
                <a:cubicBezTo>
                  <a:pt x="-3258" y="571630"/>
                  <a:pt x="10910" y="580157"/>
                  <a:pt x="10910" y="511656"/>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30" name="Freeform 50"/>
          <p:cNvSpPr>
            <a:spLocks/>
          </p:cNvSpPr>
          <p:nvPr/>
        </p:nvSpPr>
        <p:spPr bwMode="auto">
          <a:xfrm rot="-1592022">
            <a:off x="5803900" y="16129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2" name="Freeform 2"/>
          <p:cNvSpPr>
            <a:spLocks/>
          </p:cNvSpPr>
          <p:nvPr/>
        </p:nvSpPr>
        <p:spPr bwMode="auto">
          <a:xfrm rot="-1592022">
            <a:off x="1524001" y="4191001"/>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3" name="Freeform 3"/>
          <p:cNvSpPr>
            <a:spLocks/>
          </p:cNvSpPr>
          <p:nvPr/>
        </p:nvSpPr>
        <p:spPr bwMode="auto">
          <a:xfrm rot="-1592022">
            <a:off x="5257800" y="30480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74468" name="Text Box 4"/>
          <p:cNvSpPr txBox="1">
            <a:spLocks noChangeArrowheads="1"/>
          </p:cNvSpPr>
          <p:nvPr/>
        </p:nvSpPr>
        <p:spPr bwMode="auto">
          <a:xfrm>
            <a:off x="1524000" y="228600"/>
            <a:ext cx="9144000" cy="523220"/>
          </a:xfrm>
          <a:prstGeom prst="rect">
            <a:avLst/>
          </a:prstGeom>
          <a:noFill/>
          <a:ln w="9525">
            <a:noFill/>
            <a:miter lim="800000"/>
            <a:headEnd/>
            <a:tailEnd/>
          </a:ln>
          <a:effectLst/>
        </p:spPr>
        <p:txBody>
          <a:bodyPr wrap="square">
            <a:spAutoFit/>
          </a:bodyPr>
          <a:lstStyle/>
          <a:p>
            <a:pPr algn="ctr">
              <a:spcBef>
                <a:spcPct val="50000"/>
              </a:spcBef>
              <a:defRPr/>
            </a:pPr>
            <a:r>
              <a:rPr lang="en-US" sz="2800" b="1" dirty="0">
                <a:solidFill>
                  <a:schemeClr val="tx2"/>
                </a:solidFill>
                <a:latin typeface="Arial" panose="020B0604020202020204" pitchFamily="34" charset="0"/>
                <a:cs typeface="Arial" panose="020B0604020202020204" pitchFamily="34" charset="0"/>
              </a:rPr>
              <a:t>1) Answer: rear of camp or shed (30%), and garage</a:t>
            </a:r>
          </a:p>
        </p:txBody>
      </p:sp>
      <p:sp>
        <p:nvSpPr>
          <p:cNvPr id="71685" name="Freeform 5"/>
          <p:cNvSpPr>
            <a:spLocks/>
          </p:cNvSpPr>
          <p:nvPr/>
        </p:nvSpPr>
        <p:spPr bwMode="auto">
          <a:xfrm rot="1297188">
            <a:off x="7162800" y="3124201"/>
            <a:ext cx="1981200"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6" name="Freeform 6"/>
          <p:cNvSpPr>
            <a:spLocks/>
          </p:cNvSpPr>
          <p:nvPr/>
        </p:nvSpPr>
        <p:spPr bwMode="auto">
          <a:xfrm rot="-2019338">
            <a:off x="8077201" y="35814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7" name="Freeform 7"/>
          <p:cNvSpPr>
            <a:spLocks/>
          </p:cNvSpPr>
          <p:nvPr/>
        </p:nvSpPr>
        <p:spPr bwMode="auto">
          <a:xfrm rot="-1592022">
            <a:off x="8915401" y="3581401"/>
            <a:ext cx="1114425" cy="12223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8" name="Freeform 8"/>
          <p:cNvSpPr>
            <a:spLocks/>
          </p:cNvSpPr>
          <p:nvPr/>
        </p:nvSpPr>
        <p:spPr bwMode="auto">
          <a:xfrm rot="-1592022">
            <a:off x="1454151" y="3287714"/>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9" name="Freeform 9"/>
          <p:cNvSpPr>
            <a:spLocks/>
          </p:cNvSpPr>
          <p:nvPr/>
        </p:nvSpPr>
        <p:spPr bwMode="auto">
          <a:xfrm rot="-1592022">
            <a:off x="8089900" y="3424238"/>
            <a:ext cx="2667000" cy="21336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0" name="Freeform 10"/>
          <p:cNvSpPr>
            <a:spLocks/>
          </p:cNvSpPr>
          <p:nvPr/>
        </p:nvSpPr>
        <p:spPr bwMode="auto">
          <a:xfrm rot="-1592022">
            <a:off x="6934200" y="1676400"/>
            <a:ext cx="1447800" cy="11430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1" name="Freeform 11"/>
          <p:cNvSpPr>
            <a:spLocks/>
          </p:cNvSpPr>
          <p:nvPr/>
        </p:nvSpPr>
        <p:spPr bwMode="auto">
          <a:xfrm rot="-1592022">
            <a:off x="8361363" y="2944813"/>
            <a:ext cx="2209800" cy="2055812"/>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2" name="Freeform 12"/>
          <p:cNvSpPr>
            <a:spLocks/>
          </p:cNvSpPr>
          <p:nvPr/>
        </p:nvSpPr>
        <p:spPr bwMode="auto">
          <a:xfrm rot="-1592022">
            <a:off x="4114800" y="1676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3" name="Freeform 13"/>
          <p:cNvSpPr>
            <a:spLocks/>
          </p:cNvSpPr>
          <p:nvPr/>
        </p:nvSpPr>
        <p:spPr bwMode="auto">
          <a:xfrm rot="-1592022">
            <a:off x="9220200" y="22098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4" name="Freeform 14"/>
          <p:cNvSpPr>
            <a:spLocks/>
          </p:cNvSpPr>
          <p:nvPr/>
        </p:nvSpPr>
        <p:spPr bwMode="auto">
          <a:xfrm rot="-1592022">
            <a:off x="8229600" y="1981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5" name="Freeform 15"/>
          <p:cNvSpPr>
            <a:spLocks/>
          </p:cNvSpPr>
          <p:nvPr/>
        </p:nvSpPr>
        <p:spPr bwMode="auto">
          <a:xfrm rot="-1592022">
            <a:off x="9258300" y="1367996"/>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6" name="Freeform 16"/>
          <p:cNvSpPr>
            <a:spLocks/>
          </p:cNvSpPr>
          <p:nvPr/>
        </p:nvSpPr>
        <p:spPr bwMode="auto">
          <a:xfrm rot="-1592022">
            <a:off x="81534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7" name="Freeform 17"/>
          <p:cNvSpPr>
            <a:spLocks/>
          </p:cNvSpPr>
          <p:nvPr/>
        </p:nvSpPr>
        <p:spPr bwMode="auto">
          <a:xfrm rot="-1592022">
            <a:off x="4114800" y="2743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8" name="Freeform 18"/>
          <p:cNvSpPr>
            <a:spLocks/>
          </p:cNvSpPr>
          <p:nvPr/>
        </p:nvSpPr>
        <p:spPr bwMode="auto">
          <a:xfrm rot="-1592022">
            <a:off x="15240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9" name="Freeform 19"/>
          <p:cNvSpPr>
            <a:spLocks/>
          </p:cNvSpPr>
          <p:nvPr/>
        </p:nvSpPr>
        <p:spPr bwMode="auto">
          <a:xfrm rot="-1592022">
            <a:off x="2590800" y="17526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0" name="Freeform 20"/>
          <p:cNvSpPr>
            <a:spLocks/>
          </p:cNvSpPr>
          <p:nvPr/>
        </p:nvSpPr>
        <p:spPr bwMode="auto">
          <a:xfrm rot="-1592022">
            <a:off x="1524000" y="2362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1" name="Freeform 21"/>
          <p:cNvSpPr>
            <a:spLocks/>
          </p:cNvSpPr>
          <p:nvPr/>
        </p:nvSpPr>
        <p:spPr bwMode="auto">
          <a:xfrm rot="-1592022">
            <a:off x="4940300" y="17145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2" name="Freeform 22"/>
          <p:cNvSpPr>
            <a:spLocks/>
          </p:cNvSpPr>
          <p:nvPr/>
        </p:nvSpPr>
        <p:spPr bwMode="auto">
          <a:xfrm rot="-1592022">
            <a:off x="25146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3" name="Freeform 23"/>
          <p:cNvSpPr>
            <a:spLocks/>
          </p:cNvSpPr>
          <p:nvPr/>
        </p:nvSpPr>
        <p:spPr bwMode="auto">
          <a:xfrm rot="-1592022">
            <a:off x="65532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4" name="Freeform 24"/>
          <p:cNvSpPr>
            <a:spLocks/>
          </p:cNvSpPr>
          <p:nvPr/>
        </p:nvSpPr>
        <p:spPr bwMode="auto">
          <a:xfrm rot="-1592022">
            <a:off x="7696201" y="27432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5048250"/>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4" name="Text Box 34"/>
          <p:cNvSpPr txBox="1">
            <a:spLocks noChangeArrowheads="1"/>
          </p:cNvSpPr>
          <p:nvPr/>
        </p:nvSpPr>
        <p:spPr bwMode="auto">
          <a:xfrm>
            <a:off x="9373603" y="4953000"/>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25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100 feet</a:t>
            </a:r>
          </a:p>
        </p:txBody>
      </p:sp>
      <p:sp>
        <p:nvSpPr>
          <p:cNvPr id="71719" name="Text Box 39"/>
          <p:cNvSpPr txBox="1">
            <a:spLocks noChangeArrowheads="1"/>
          </p:cNvSpPr>
          <p:nvPr/>
        </p:nvSpPr>
        <p:spPr bwMode="auto">
          <a:xfrm>
            <a:off x="8285250" y="5480874"/>
            <a:ext cx="238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latin typeface="Arial" charset="0"/>
              </a:rPr>
              <a:t>800 sf cap or 30%</a:t>
            </a:r>
            <a:endParaRPr lang="en-US" altLang="en-US" sz="2000" dirty="0"/>
          </a:p>
        </p:txBody>
      </p:sp>
      <p:sp>
        <p:nvSpPr>
          <p:cNvPr id="71721" name="Rectangle 41"/>
          <p:cNvSpPr>
            <a:spLocks noChangeArrowheads="1"/>
          </p:cNvSpPr>
          <p:nvPr/>
        </p:nvSpPr>
        <p:spPr bwMode="auto">
          <a:xfrm>
            <a:off x="3241181" y="4439297"/>
            <a:ext cx="838200" cy="685800"/>
          </a:xfrm>
          <a:prstGeom prst="rect">
            <a:avLst/>
          </a:prstGeom>
          <a:solidFill>
            <a:srgbClr val="FF66FF"/>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a:p>
        </p:txBody>
      </p:sp>
      <p:sp>
        <p:nvSpPr>
          <p:cNvPr id="71722" name="Text Box 42"/>
          <p:cNvSpPr txBox="1">
            <a:spLocks noChangeArrowheads="1"/>
          </p:cNvSpPr>
          <p:nvPr/>
        </p:nvSpPr>
        <p:spPr bwMode="auto">
          <a:xfrm>
            <a:off x="3285631" y="4436634"/>
            <a:ext cx="749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dirty="0"/>
              <a:t>200 sf</a:t>
            </a:r>
          </a:p>
          <a:p>
            <a:r>
              <a:rPr lang="en-US" altLang="en-US" sz="1800" dirty="0"/>
              <a:t>shed</a:t>
            </a:r>
          </a:p>
        </p:txBody>
      </p:sp>
      <p:sp>
        <p:nvSpPr>
          <p:cNvPr id="71723" name="Rectangle 43"/>
          <p:cNvSpPr>
            <a:spLocks noChangeArrowheads="1"/>
          </p:cNvSpPr>
          <p:nvPr/>
        </p:nvSpPr>
        <p:spPr bwMode="auto">
          <a:xfrm>
            <a:off x="4838700" y="1060450"/>
            <a:ext cx="1066800" cy="5334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t>500 sf</a:t>
            </a:r>
          </a:p>
          <a:p>
            <a:pPr algn="ctr"/>
            <a:r>
              <a:rPr lang="en-US" altLang="en-US" sz="1800" dirty="0"/>
              <a:t>garage</a:t>
            </a:r>
          </a:p>
        </p:txBody>
      </p:sp>
      <p:sp>
        <p:nvSpPr>
          <p:cNvPr id="71725" name="Text Box 45"/>
          <p:cNvSpPr txBox="1">
            <a:spLocks noChangeArrowheads="1"/>
          </p:cNvSpPr>
          <p:nvPr/>
        </p:nvSpPr>
        <p:spPr bwMode="auto">
          <a:xfrm>
            <a:off x="1664153" y="2425074"/>
            <a:ext cx="2268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solidFill>
                  <a:schemeClr val="bg1"/>
                </a:solidFill>
              </a:rPr>
              <a:t>25 </a:t>
            </a:r>
            <a:r>
              <a:rPr lang="en-US" altLang="en-US" sz="2000" dirty="0" err="1">
                <a:solidFill>
                  <a:schemeClr val="bg1"/>
                </a:solidFill>
              </a:rPr>
              <a:t>ft</a:t>
            </a:r>
            <a:endParaRPr lang="en-US" altLang="en-US" sz="2000" dirty="0">
              <a:solidFill>
                <a:schemeClr val="bg1"/>
              </a:solidFill>
            </a:endParaRPr>
          </a:p>
        </p:txBody>
      </p:sp>
      <p:sp>
        <p:nvSpPr>
          <p:cNvPr id="71726" name="Text Box 46"/>
          <p:cNvSpPr txBox="1">
            <a:spLocks noChangeArrowheads="1"/>
          </p:cNvSpPr>
          <p:nvPr/>
        </p:nvSpPr>
        <p:spPr bwMode="auto">
          <a:xfrm>
            <a:off x="1752600" y="409416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rPr>
              <a:t>20 </a:t>
            </a:r>
            <a:r>
              <a:rPr lang="en-US" altLang="en-US" sz="2000" dirty="0" err="1">
                <a:solidFill>
                  <a:schemeClr val="bg1"/>
                </a:solidFill>
              </a:rPr>
              <a:t>ft</a:t>
            </a:r>
            <a:endParaRPr lang="en-US" altLang="en-US" sz="2000" dirty="0"/>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51" name="Text Box 35"/>
          <p:cNvSpPr txBox="1">
            <a:spLocks noChangeArrowheads="1"/>
          </p:cNvSpPr>
          <p:nvPr/>
        </p:nvSpPr>
        <p:spPr bwMode="auto">
          <a:xfrm>
            <a:off x="9563100" y="3214007"/>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75 feet</a:t>
            </a:r>
          </a:p>
        </p:txBody>
      </p:sp>
      <p:sp>
        <p:nvSpPr>
          <p:cNvPr id="47" name="Text Box 45"/>
          <p:cNvSpPr txBox="1">
            <a:spLocks noChangeArrowheads="1"/>
          </p:cNvSpPr>
          <p:nvPr/>
        </p:nvSpPr>
        <p:spPr bwMode="auto">
          <a:xfrm>
            <a:off x="1566821" y="1079772"/>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solidFill>
                  <a:srgbClr val="FF0000"/>
                </a:solidFill>
              </a:rPr>
              <a:t>Height-</a:t>
            </a:r>
            <a:r>
              <a:rPr lang="en-US" altLang="en-US" sz="2000" dirty="0">
                <a:solidFill>
                  <a:srgbClr val="FF0000"/>
                </a:solidFill>
              </a:rPr>
              <a:t> existing, or max height:</a:t>
            </a:r>
          </a:p>
        </p:txBody>
      </p:sp>
      <p:sp>
        <p:nvSpPr>
          <p:cNvPr id="48" name="Text Box 39"/>
          <p:cNvSpPr txBox="1">
            <a:spLocks noChangeArrowheads="1"/>
          </p:cNvSpPr>
          <p:nvPr/>
        </p:nvSpPr>
        <p:spPr bwMode="auto">
          <a:xfrm>
            <a:off x="8209050" y="3771106"/>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1000 sf cap or 30%</a:t>
            </a:r>
            <a:endParaRPr lang="en-US" altLang="en-US" sz="2000" dirty="0">
              <a:solidFill>
                <a:schemeClr val="bg1"/>
              </a:solidFill>
            </a:endParaRPr>
          </a:p>
        </p:txBody>
      </p:sp>
      <p:sp>
        <p:nvSpPr>
          <p:cNvPr id="49" name="Text Box 39"/>
          <p:cNvSpPr txBox="1">
            <a:spLocks noChangeArrowheads="1"/>
          </p:cNvSpPr>
          <p:nvPr/>
        </p:nvSpPr>
        <p:spPr bwMode="auto">
          <a:xfrm>
            <a:off x="8182228" y="2222579"/>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1500 sf cap or 30%</a:t>
            </a:r>
            <a:endParaRPr lang="en-US" altLang="en-US" sz="2000" dirty="0">
              <a:solidFill>
                <a:schemeClr val="bg1"/>
              </a:solidFill>
            </a:endParaRPr>
          </a:p>
        </p:txBody>
      </p:sp>
      <p:sp>
        <p:nvSpPr>
          <p:cNvPr id="4" name="Oval Callout 3"/>
          <p:cNvSpPr/>
          <p:nvPr/>
        </p:nvSpPr>
        <p:spPr>
          <a:xfrm>
            <a:off x="3685908" y="5105400"/>
            <a:ext cx="1876692" cy="561975"/>
          </a:xfrm>
          <a:prstGeom prst="wedgeEllipseCallout">
            <a:avLst>
              <a:gd name="adj1" fmla="val 80675"/>
              <a:gd name="adj2" fmla="val 6762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expansion</a:t>
            </a:r>
          </a:p>
        </p:txBody>
      </p:sp>
    </p:spTree>
    <p:extLst>
      <p:ext uri="{BB962C8B-B14F-4D97-AF65-F5344CB8AC3E}">
        <p14:creationId xmlns:p14="http://schemas.microsoft.com/office/powerpoint/2010/main" val="1776770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0" name="Freeform 50"/>
          <p:cNvSpPr>
            <a:spLocks/>
          </p:cNvSpPr>
          <p:nvPr/>
        </p:nvSpPr>
        <p:spPr bwMode="auto">
          <a:xfrm rot="-1592022">
            <a:off x="5803900" y="16129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2" name="Freeform 2"/>
          <p:cNvSpPr>
            <a:spLocks/>
          </p:cNvSpPr>
          <p:nvPr/>
        </p:nvSpPr>
        <p:spPr bwMode="auto">
          <a:xfrm rot="-1592022">
            <a:off x="1524001" y="4191001"/>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3" name="Freeform 3"/>
          <p:cNvSpPr>
            <a:spLocks/>
          </p:cNvSpPr>
          <p:nvPr/>
        </p:nvSpPr>
        <p:spPr bwMode="auto">
          <a:xfrm rot="-1592022">
            <a:off x="5257800" y="30480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74468" name="Text Box 4"/>
          <p:cNvSpPr txBox="1">
            <a:spLocks noChangeArrowheads="1"/>
          </p:cNvSpPr>
          <p:nvPr/>
        </p:nvSpPr>
        <p:spPr bwMode="auto">
          <a:xfrm>
            <a:off x="2604611" y="300507"/>
            <a:ext cx="6696075" cy="641350"/>
          </a:xfrm>
          <a:prstGeom prst="rect">
            <a:avLst/>
          </a:prstGeom>
          <a:noFill/>
          <a:ln w="9525">
            <a:noFill/>
            <a:miter lim="800000"/>
            <a:headEnd/>
            <a:tailEnd/>
          </a:ln>
          <a:effectLst/>
        </p:spPr>
        <p:txBody>
          <a:bodyPr>
            <a:spAutoFit/>
          </a:bodyPr>
          <a:lstStyle/>
          <a:p>
            <a:pPr algn="ctr">
              <a:spcBef>
                <a:spcPct val="50000"/>
              </a:spcBef>
              <a:defRPr/>
            </a:pPr>
            <a:r>
              <a:rPr lang="en-US" sz="3600" b="1" dirty="0">
                <a:solidFill>
                  <a:schemeClr val="tx2"/>
                </a:solidFill>
                <a:latin typeface="Arial" panose="020B0604020202020204" pitchFamily="34" charset="0"/>
                <a:cs typeface="Arial" panose="020B0604020202020204" pitchFamily="34" charset="0"/>
              </a:rPr>
              <a:t>2) What can be expanded?</a:t>
            </a:r>
          </a:p>
        </p:txBody>
      </p:sp>
      <p:sp>
        <p:nvSpPr>
          <p:cNvPr id="71685" name="Freeform 5"/>
          <p:cNvSpPr>
            <a:spLocks/>
          </p:cNvSpPr>
          <p:nvPr/>
        </p:nvSpPr>
        <p:spPr bwMode="auto">
          <a:xfrm rot="1297188">
            <a:off x="7162800" y="3124201"/>
            <a:ext cx="1981200"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6" name="Freeform 6"/>
          <p:cNvSpPr>
            <a:spLocks/>
          </p:cNvSpPr>
          <p:nvPr/>
        </p:nvSpPr>
        <p:spPr bwMode="auto">
          <a:xfrm rot="-2019338">
            <a:off x="8077201" y="35814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7" name="Freeform 7"/>
          <p:cNvSpPr>
            <a:spLocks/>
          </p:cNvSpPr>
          <p:nvPr/>
        </p:nvSpPr>
        <p:spPr bwMode="auto">
          <a:xfrm rot="-1592022">
            <a:off x="8915401" y="3581401"/>
            <a:ext cx="1114425" cy="12223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8" name="Freeform 8"/>
          <p:cNvSpPr>
            <a:spLocks/>
          </p:cNvSpPr>
          <p:nvPr/>
        </p:nvSpPr>
        <p:spPr bwMode="auto">
          <a:xfrm rot="-1592022">
            <a:off x="1454151" y="3287714"/>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9" name="Freeform 9"/>
          <p:cNvSpPr>
            <a:spLocks/>
          </p:cNvSpPr>
          <p:nvPr/>
        </p:nvSpPr>
        <p:spPr bwMode="auto">
          <a:xfrm rot="-1592022">
            <a:off x="8089900" y="3424238"/>
            <a:ext cx="2667000" cy="21336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0" name="Freeform 10"/>
          <p:cNvSpPr>
            <a:spLocks/>
          </p:cNvSpPr>
          <p:nvPr/>
        </p:nvSpPr>
        <p:spPr bwMode="auto">
          <a:xfrm rot="-1592022">
            <a:off x="6934200" y="1676400"/>
            <a:ext cx="1447800" cy="11430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1" name="Freeform 11"/>
          <p:cNvSpPr>
            <a:spLocks/>
          </p:cNvSpPr>
          <p:nvPr/>
        </p:nvSpPr>
        <p:spPr bwMode="auto">
          <a:xfrm rot="-1592022">
            <a:off x="8361363" y="2944813"/>
            <a:ext cx="2209800" cy="2055812"/>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2" name="Freeform 12"/>
          <p:cNvSpPr>
            <a:spLocks/>
          </p:cNvSpPr>
          <p:nvPr/>
        </p:nvSpPr>
        <p:spPr bwMode="auto">
          <a:xfrm rot="-1592022">
            <a:off x="4114800" y="1676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3" name="Freeform 13"/>
          <p:cNvSpPr>
            <a:spLocks/>
          </p:cNvSpPr>
          <p:nvPr/>
        </p:nvSpPr>
        <p:spPr bwMode="auto">
          <a:xfrm rot="-1592022">
            <a:off x="9220200" y="22098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4" name="Freeform 14"/>
          <p:cNvSpPr>
            <a:spLocks/>
          </p:cNvSpPr>
          <p:nvPr/>
        </p:nvSpPr>
        <p:spPr bwMode="auto">
          <a:xfrm rot="-1592022">
            <a:off x="8229600" y="1981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5" name="Freeform 15"/>
          <p:cNvSpPr>
            <a:spLocks/>
          </p:cNvSpPr>
          <p:nvPr/>
        </p:nvSpPr>
        <p:spPr bwMode="auto">
          <a:xfrm rot="-1592022">
            <a:off x="9258300" y="1367996"/>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6" name="Freeform 16"/>
          <p:cNvSpPr>
            <a:spLocks/>
          </p:cNvSpPr>
          <p:nvPr/>
        </p:nvSpPr>
        <p:spPr bwMode="auto">
          <a:xfrm rot="-1592022">
            <a:off x="81534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7" name="Freeform 17"/>
          <p:cNvSpPr>
            <a:spLocks/>
          </p:cNvSpPr>
          <p:nvPr/>
        </p:nvSpPr>
        <p:spPr bwMode="auto">
          <a:xfrm rot="-1592022">
            <a:off x="4114800" y="2743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8" name="Freeform 18"/>
          <p:cNvSpPr>
            <a:spLocks/>
          </p:cNvSpPr>
          <p:nvPr/>
        </p:nvSpPr>
        <p:spPr bwMode="auto">
          <a:xfrm rot="-1592022">
            <a:off x="15240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9" name="Freeform 19"/>
          <p:cNvSpPr>
            <a:spLocks/>
          </p:cNvSpPr>
          <p:nvPr/>
        </p:nvSpPr>
        <p:spPr bwMode="auto">
          <a:xfrm rot="-1592022">
            <a:off x="2590800" y="17526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0" name="Freeform 20"/>
          <p:cNvSpPr>
            <a:spLocks/>
          </p:cNvSpPr>
          <p:nvPr/>
        </p:nvSpPr>
        <p:spPr bwMode="auto">
          <a:xfrm rot="-1592022">
            <a:off x="1524000" y="2362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1" name="Freeform 21"/>
          <p:cNvSpPr>
            <a:spLocks/>
          </p:cNvSpPr>
          <p:nvPr/>
        </p:nvSpPr>
        <p:spPr bwMode="auto">
          <a:xfrm rot="-1592022">
            <a:off x="4940300" y="17145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2" name="Freeform 22"/>
          <p:cNvSpPr>
            <a:spLocks/>
          </p:cNvSpPr>
          <p:nvPr/>
        </p:nvSpPr>
        <p:spPr bwMode="auto">
          <a:xfrm rot="-1592022">
            <a:off x="25146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3" name="Freeform 23"/>
          <p:cNvSpPr>
            <a:spLocks/>
          </p:cNvSpPr>
          <p:nvPr/>
        </p:nvSpPr>
        <p:spPr bwMode="auto">
          <a:xfrm rot="-1592022">
            <a:off x="65532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4" name="Freeform 24"/>
          <p:cNvSpPr>
            <a:spLocks/>
          </p:cNvSpPr>
          <p:nvPr/>
        </p:nvSpPr>
        <p:spPr bwMode="auto">
          <a:xfrm rot="-1592022">
            <a:off x="7696201" y="27432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4915547"/>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4" name="Text Box 34"/>
          <p:cNvSpPr txBox="1">
            <a:spLocks noChangeArrowheads="1"/>
          </p:cNvSpPr>
          <p:nvPr/>
        </p:nvSpPr>
        <p:spPr bwMode="auto">
          <a:xfrm>
            <a:off x="9380900" y="4881957"/>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25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100 feet</a:t>
            </a:r>
          </a:p>
        </p:txBody>
      </p:sp>
      <p:sp>
        <p:nvSpPr>
          <p:cNvPr id="71719" name="Text Box 39"/>
          <p:cNvSpPr txBox="1">
            <a:spLocks noChangeArrowheads="1"/>
          </p:cNvSpPr>
          <p:nvPr/>
        </p:nvSpPr>
        <p:spPr bwMode="auto">
          <a:xfrm>
            <a:off x="8285250" y="5480874"/>
            <a:ext cx="238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latin typeface="Arial" charset="0"/>
              </a:rPr>
              <a:t>800 sf cap or 30%</a:t>
            </a:r>
            <a:endParaRPr lang="en-US" altLang="en-US" sz="2000" dirty="0"/>
          </a:p>
        </p:txBody>
      </p:sp>
      <p:sp>
        <p:nvSpPr>
          <p:cNvPr id="71720" name="Rectangle 40"/>
          <p:cNvSpPr>
            <a:spLocks noChangeArrowheads="1"/>
          </p:cNvSpPr>
          <p:nvPr/>
        </p:nvSpPr>
        <p:spPr bwMode="auto">
          <a:xfrm>
            <a:off x="3106017" y="5125097"/>
            <a:ext cx="1524000" cy="8382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a:t>800 sf camp</a:t>
            </a:r>
            <a:endParaRPr lang="en-US" altLang="en-US"/>
          </a:p>
        </p:txBody>
      </p:sp>
      <p:sp>
        <p:nvSpPr>
          <p:cNvPr id="71721" name="Rectangle 41"/>
          <p:cNvSpPr>
            <a:spLocks noChangeArrowheads="1"/>
          </p:cNvSpPr>
          <p:nvPr/>
        </p:nvSpPr>
        <p:spPr bwMode="auto">
          <a:xfrm>
            <a:off x="3142262" y="4192587"/>
            <a:ext cx="838200" cy="685800"/>
          </a:xfrm>
          <a:prstGeom prst="rect">
            <a:avLst/>
          </a:prstGeom>
          <a:solidFill>
            <a:srgbClr val="FF66FF"/>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a:p>
        </p:txBody>
      </p:sp>
      <p:sp>
        <p:nvSpPr>
          <p:cNvPr id="71722" name="Text Box 42"/>
          <p:cNvSpPr txBox="1">
            <a:spLocks noChangeArrowheads="1"/>
          </p:cNvSpPr>
          <p:nvPr/>
        </p:nvSpPr>
        <p:spPr bwMode="auto">
          <a:xfrm>
            <a:off x="3218583" y="4176380"/>
            <a:ext cx="749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dirty="0"/>
              <a:t>200 sf</a:t>
            </a:r>
          </a:p>
          <a:p>
            <a:r>
              <a:rPr lang="en-US" altLang="en-US" sz="1800" dirty="0"/>
              <a:t>shed</a:t>
            </a:r>
          </a:p>
        </p:txBody>
      </p:sp>
      <p:sp>
        <p:nvSpPr>
          <p:cNvPr id="71723" name="Rectangle 43"/>
          <p:cNvSpPr>
            <a:spLocks noChangeArrowheads="1"/>
          </p:cNvSpPr>
          <p:nvPr/>
        </p:nvSpPr>
        <p:spPr bwMode="auto">
          <a:xfrm>
            <a:off x="4838700" y="5429897"/>
            <a:ext cx="1066800" cy="5334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t>500 sf</a:t>
            </a:r>
          </a:p>
          <a:p>
            <a:pPr algn="ctr"/>
            <a:r>
              <a:rPr lang="en-US" altLang="en-US" sz="1800" dirty="0"/>
              <a:t>garage</a:t>
            </a:r>
          </a:p>
        </p:txBody>
      </p:sp>
      <p:sp>
        <p:nvSpPr>
          <p:cNvPr id="71725" name="Text Box 45"/>
          <p:cNvSpPr txBox="1">
            <a:spLocks noChangeArrowheads="1"/>
          </p:cNvSpPr>
          <p:nvPr/>
        </p:nvSpPr>
        <p:spPr bwMode="auto">
          <a:xfrm>
            <a:off x="1664153" y="2425074"/>
            <a:ext cx="2268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solidFill>
                  <a:schemeClr val="bg1"/>
                </a:solidFill>
              </a:rPr>
              <a:t>25 </a:t>
            </a:r>
            <a:r>
              <a:rPr lang="en-US" altLang="en-US" sz="2000" dirty="0" err="1">
                <a:solidFill>
                  <a:schemeClr val="bg1"/>
                </a:solidFill>
              </a:rPr>
              <a:t>ft</a:t>
            </a:r>
            <a:endParaRPr lang="en-US" altLang="en-US" sz="2000" dirty="0">
              <a:solidFill>
                <a:schemeClr val="bg1"/>
              </a:solidFill>
            </a:endParaRPr>
          </a:p>
        </p:txBody>
      </p:sp>
      <p:sp>
        <p:nvSpPr>
          <p:cNvPr id="71726" name="Text Box 46"/>
          <p:cNvSpPr txBox="1">
            <a:spLocks noChangeArrowheads="1"/>
          </p:cNvSpPr>
          <p:nvPr/>
        </p:nvSpPr>
        <p:spPr bwMode="auto">
          <a:xfrm>
            <a:off x="1752600" y="409416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rPr>
              <a:t>20 </a:t>
            </a:r>
            <a:r>
              <a:rPr lang="en-US" altLang="en-US" sz="2000" dirty="0" err="1">
                <a:solidFill>
                  <a:schemeClr val="bg1"/>
                </a:solidFill>
              </a:rPr>
              <a:t>ft</a:t>
            </a:r>
            <a:endParaRPr lang="en-US" altLang="en-US" sz="2000" dirty="0"/>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51" name="Text Box 35"/>
          <p:cNvSpPr txBox="1">
            <a:spLocks noChangeArrowheads="1"/>
          </p:cNvSpPr>
          <p:nvPr/>
        </p:nvSpPr>
        <p:spPr bwMode="auto">
          <a:xfrm>
            <a:off x="9563100" y="3214007"/>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75 feet</a:t>
            </a:r>
          </a:p>
        </p:txBody>
      </p:sp>
      <p:sp>
        <p:nvSpPr>
          <p:cNvPr id="47" name="Text Box 45"/>
          <p:cNvSpPr txBox="1">
            <a:spLocks noChangeArrowheads="1"/>
          </p:cNvSpPr>
          <p:nvPr/>
        </p:nvSpPr>
        <p:spPr bwMode="auto">
          <a:xfrm>
            <a:off x="1566821" y="1079772"/>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solidFill>
                  <a:srgbClr val="FF0000"/>
                </a:solidFill>
              </a:rPr>
              <a:t>Height-</a:t>
            </a:r>
            <a:r>
              <a:rPr lang="en-US" altLang="en-US" sz="2000" dirty="0">
                <a:solidFill>
                  <a:srgbClr val="FF0000"/>
                </a:solidFill>
              </a:rPr>
              <a:t> existing, or max height:</a:t>
            </a:r>
          </a:p>
        </p:txBody>
      </p:sp>
      <p:sp>
        <p:nvSpPr>
          <p:cNvPr id="48" name="Text Box 39"/>
          <p:cNvSpPr txBox="1">
            <a:spLocks noChangeArrowheads="1"/>
          </p:cNvSpPr>
          <p:nvPr/>
        </p:nvSpPr>
        <p:spPr bwMode="auto">
          <a:xfrm>
            <a:off x="8209050" y="3771106"/>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1000 sf cap or 30%</a:t>
            </a:r>
            <a:endParaRPr lang="en-US" altLang="en-US" sz="2000" dirty="0">
              <a:solidFill>
                <a:schemeClr val="bg1"/>
              </a:solidFill>
            </a:endParaRPr>
          </a:p>
        </p:txBody>
      </p:sp>
      <p:sp>
        <p:nvSpPr>
          <p:cNvPr id="49" name="Text Box 39"/>
          <p:cNvSpPr txBox="1">
            <a:spLocks noChangeArrowheads="1"/>
          </p:cNvSpPr>
          <p:nvPr/>
        </p:nvSpPr>
        <p:spPr bwMode="auto">
          <a:xfrm>
            <a:off x="8182228" y="2222579"/>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1500 sf cap or 30%</a:t>
            </a:r>
            <a:endParaRPr lang="en-US" altLang="en-US" sz="2000" dirty="0">
              <a:solidFill>
                <a:schemeClr val="bg1"/>
              </a:solidFill>
            </a:endParaRPr>
          </a:p>
        </p:txBody>
      </p:sp>
    </p:spTree>
    <p:extLst>
      <p:ext uri="{BB962C8B-B14F-4D97-AF65-F5344CB8AC3E}">
        <p14:creationId xmlns:p14="http://schemas.microsoft.com/office/powerpoint/2010/main" val="1030926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0" name="Freeform 50"/>
          <p:cNvSpPr>
            <a:spLocks/>
          </p:cNvSpPr>
          <p:nvPr/>
        </p:nvSpPr>
        <p:spPr bwMode="auto">
          <a:xfrm rot="-1592022">
            <a:off x="5803900" y="16129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2" name="Freeform 2"/>
          <p:cNvSpPr>
            <a:spLocks/>
          </p:cNvSpPr>
          <p:nvPr/>
        </p:nvSpPr>
        <p:spPr bwMode="auto">
          <a:xfrm rot="-1592022">
            <a:off x="1524001" y="4191001"/>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3" name="Freeform 3"/>
          <p:cNvSpPr>
            <a:spLocks/>
          </p:cNvSpPr>
          <p:nvPr/>
        </p:nvSpPr>
        <p:spPr bwMode="auto">
          <a:xfrm rot="-1592022">
            <a:off x="5257800" y="30480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74468" name="Text Box 4"/>
          <p:cNvSpPr txBox="1">
            <a:spLocks noChangeArrowheads="1"/>
          </p:cNvSpPr>
          <p:nvPr/>
        </p:nvSpPr>
        <p:spPr bwMode="auto">
          <a:xfrm>
            <a:off x="1524000" y="189206"/>
            <a:ext cx="9144000" cy="954107"/>
          </a:xfrm>
          <a:prstGeom prst="rect">
            <a:avLst/>
          </a:prstGeom>
          <a:noFill/>
          <a:ln w="9525">
            <a:noFill/>
            <a:miter lim="800000"/>
            <a:headEnd/>
            <a:tailEnd/>
          </a:ln>
          <a:effectLst/>
        </p:spPr>
        <p:txBody>
          <a:bodyPr wrap="square">
            <a:spAutoFit/>
          </a:bodyPr>
          <a:lstStyle/>
          <a:p>
            <a:pPr algn="ctr">
              <a:defRPr/>
            </a:pPr>
            <a:r>
              <a:rPr lang="en-US" sz="2800" b="1" dirty="0">
                <a:solidFill>
                  <a:schemeClr val="tx2"/>
                </a:solidFill>
                <a:latin typeface="Arial" panose="020B0604020202020204" pitchFamily="34" charset="0"/>
                <a:cs typeface="Arial" panose="020B0604020202020204" pitchFamily="34" charset="0"/>
              </a:rPr>
              <a:t>2) Answer: camp and/or shed (30%).</a:t>
            </a:r>
          </a:p>
          <a:p>
            <a:pPr algn="ctr">
              <a:defRPr/>
            </a:pPr>
            <a:r>
              <a:rPr lang="en-US" sz="2800" b="1" dirty="0">
                <a:solidFill>
                  <a:schemeClr val="tx2"/>
                </a:solidFill>
                <a:latin typeface="Arial" panose="020B0604020202020204" pitchFamily="34" charset="0"/>
                <a:cs typeface="Arial" panose="020B0604020202020204" pitchFamily="34" charset="0"/>
              </a:rPr>
              <a:t>Camp cannot add garage footprint.</a:t>
            </a:r>
          </a:p>
        </p:txBody>
      </p:sp>
      <p:sp>
        <p:nvSpPr>
          <p:cNvPr id="71685" name="Freeform 5"/>
          <p:cNvSpPr>
            <a:spLocks/>
          </p:cNvSpPr>
          <p:nvPr/>
        </p:nvSpPr>
        <p:spPr bwMode="auto">
          <a:xfrm rot="1297188">
            <a:off x="7162800" y="3124201"/>
            <a:ext cx="1981200"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6" name="Freeform 6"/>
          <p:cNvSpPr>
            <a:spLocks/>
          </p:cNvSpPr>
          <p:nvPr/>
        </p:nvSpPr>
        <p:spPr bwMode="auto">
          <a:xfrm rot="-2019338">
            <a:off x="8077201" y="35814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7" name="Freeform 7"/>
          <p:cNvSpPr>
            <a:spLocks/>
          </p:cNvSpPr>
          <p:nvPr/>
        </p:nvSpPr>
        <p:spPr bwMode="auto">
          <a:xfrm rot="-1592022">
            <a:off x="8915401" y="3581401"/>
            <a:ext cx="1114425" cy="12223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8" name="Freeform 8"/>
          <p:cNvSpPr>
            <a:spLocks/>
          </p:cNvSpPr>
          <p:nvPr/>
        </p:nvSpPr>
        <p:spPr bwMode="auto">
          <a:xfrm rot="-1592022">
            <a:off x="1454151" y="3287714"/>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9" name="Freeform 9"/>
          <p:cNvSpPr>
            <a:spLocks/>
          </p:cNvSpPr>
          <p:nvPr/>
        </p:nvSpPr>
        <p:spPr bwMode="auto">
          <a:xfrm rot="-1592022">
            <a:off x="8089900" y="3424238"/>
            <a:ext cx="2667000" cy="21336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0" name="Freeform 10"/>
          <p:cNvSpPr>
            <a:spLocks/>
          </p:cNvSpPr>
          <p:nvPr/>
        </p:nvSpPr>
        <p:spPr bwMode="auto">
          <a:xfrm rot="-1592022">
            <a:off x="6934200" y="1676400"/>
            <a:ext cx="1447800" cy="11430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1" name="Freeform 11"/>
          <p:cNvSpPr>
            <a:spLocks/>
          </p:cNvSpPr>
          <p:nvPr/>
        </p:nvSpPr>
        <p:spPr bwMode="auto">
          <a:xfrm rot="-1592022">
            <a:off x="8361363" y="2944813"/>
            <a:ext cx="2209800" cy="2055812"/>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2" name="Freeform 12"/>
          <p:cNvSpPr>
            <a:spLocks/>
          </p:cNvSpPr>
          <p:nvPr/>
        </p:nvSpPr>
        <p:spPr bwMode="auto">
          <a:xfrm rot="-1592022">
            <a:off x="4114800" y="1676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3" name="Freeform 13"/>
          <p:cNvSpPr>
            <a:spLocks/>
          </p:cNvSpPr>
          <p:nvPr/>
        </p:nvSpPr>
        <p:spPr bwMode="auto">
          <a:xfrm rot="-1592022">
            <a:off x="9220200" y="22098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4" name="Freeform 14"/>
          <p:cNvSpPr>
            <a:spLocks/>
          </p:cNvSpPr>
          <p:nvPr/>
        </p:nvSpPr>
        <p:spPr bwMode="auto">
          <a:xfrm rot="-1592022">
            <a:off x="8229600" y="1981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5" name="Freeform 15"/>
          <p:cNvSpPr>
            <a:spLocks/>
          </p:cNvSpPr>
          <p:nvPr/>
        </p:nvSpPr>
        <p:spPr bwMode="auto">
          <a:xfrm rot="-1592022">
            <a:off x="9258300" y="1367996"/>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6" name="Freeform 16"/>
          <p:cNvSpPr>
            <a:spLocks/>
          </p:cNvSpPr>
          <p:nvPr/>
        </p:nvSpPr>
        <p:spPr bwMode="auto">
          <a:xfrm rot="-1592022">
            <a:off x="81534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7" name="Freeform 17"/>
          <p:cNvSpPr>
            <a:spLocks/>
          </p:cNvSpPr>
          <p:nvPr/>
        </p:nvSpPr>
        <p:spPr bwMode="auto">
          <a:xfrm rot="-1592022">
            <a:off x="4114800" y="2743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8" name="Freeform 18"/>
          <p:cNvSpPr>
            <a:spLocks/>
          </p:cNvSpPr>
          <p:nvPr/>
        </p:nvSpPr>
        <p:spPr bwMode="auto">
          <a:xfrm rot="-1592022">
            <a:off x="15240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9" name="Freeform 19"/>
          <p:cNvSpPr>
            <a:spLocks/>
          </p:cNvSpPr>
          <p:nvPr/>
        </p:nvSpPr>
        <p:spPr bwMode="auto">
          <a:xfrm rot="-1592022">
            <a:off x="2590800" y="17526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0" name="Freeform 20"/>
          <p:cNvSpPr>
            <a:spLocks/>
          </p:cNvSpPr>
          <p:nvPr/>
        </p:nvSpPr>
        <p:spPr bwMode="auto">
          <a:xfrm rot="-1592022">
            <a:off x="1524000" y="2362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1" name="Freeform 21"/>
          <p:cNvSpPr>
            <a:spLocks/>
          </p:cNvSpPr>
          <p:nvPr/>
        </p:nvSpPr>
        <p:spPr bwMode="auto">
          <a:xfrm rot="-1592022">
            <a:off x="4940300" y="17145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2" name="Freeform 22"/>
          <p:cNvSpPr>
            <a:spLocks/>
          </p:cNvSpPr>
          <p:nvPr/>
        </p:nvSpPr>
        <p:spPr bwMode="auto">
          <a:xfrm rot="-1592022">
            <a:off x="2524844" y="2787600"/>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3" name="Freeform 23"/>
          <p:cNvSpPr>
            <a:spLocks/>
          </p:cNvSpPr>
          <p:nvPr/>
        </p:nvSpPr>
        <p:spPr bwMode="auto">
          <a:xfrm rot="-1592022">
            <a:off x="65532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4" name="Freeform 24"/>
          <p:cNvSpPr>
            <a:spLocks/>
          </p:cNvSpPr>
          <p:nvPr/>
        </p:nvSpPr>
        <p:spPr bwMode="auto">
          <a:xfrm rot="-1592022">
            <a:off x="7696201" y="27432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4915547"/>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4" name="Text Box 34"/>
          <p:cNvSpPr txBox="1">
            <a:spLocks noChangeArrowheads="1"/>
          </p:cNvSpPr>
          <p:nvPr/>
        </p:nvSpPr>
        <p:spPr bwMode="auto">
          <a:xfrm>
            <a:off x="9505083" y="4800696"/>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25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100 feet</a:t>
            </a:r>
          </a:p>
        </p:txBody>
      </p:sp>
      <p:sp>
        <p:nvSpPr>
          <p:cNvPr id="71719" name="Text Box 39"/>
          <p:cNvSpPr txBox="1">
            <a:spLocks noChangeArrowheads="1"/>
          </p:cNvSpPr>
          <p:nvPr/>
        </p:nvSpPr>
        <p:spPr bwMode="auto">
          <a:xfrm>
            <a:off x="8285250" y="5480874"/>
            <a:ext cx="238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latin typeface="Arial" charset="0"/>
              </a:rPr>
              <a:t>800 sf cap or 30%</a:t>
            </a:r>
            <a:endParaRPr lang="en-US" altLang="en-US" sz="2000" dirty="0"/>
          </a:p>
        </p:txBody>
      </p:sp>
      <p:sp>
        <p:nvSpPr>
          <p:cNvPr id="71720" name="Rectangle 40"/>
          <p:cNvSpPr>
            <a:spLocks noChangeArrowheads="1"/>
          </p:cNvSpPr>
          <p:nvPr/>
        </p:nvSpPr>
        <p:spPr bwMode="auto">
          <a:xfrm>
            <a:off x="3106017" y="5125097"/>
            <a:ext cx="1524000" cy="8382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a:t>800 sf camp</a:t>
            </a:r>
            <a:endParaRPr lang="en-US" altLang="en-US"/>
          </a:p>
        </p:txBody>
      </p:sp>
      <p:sp>
        <p:nvSpPr>
          <p:cNvPr id="71721" name="Rectangle 41"/>
          <p:cNvSpPr>
            <a:spLocks noChangeArrowheads="1"/>
          </p:cNvSpPr>
          <p:nvPr/>
        </p:nvSpPr>
        <p:spPr bwMode="auto">
          <a:xfrm>
            <a:off x="3142262" y="4192587"/>
            <a:ext cx="838200" cy="685800"/>
          </a:xfrm>
          <a:prstGeom prst="rect">
            <a:avLst/>
          </a:prstGeom>
          <a:solidFill>
            <a:srgbClr val="FF66FF"/>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a:p>
        </p:txBody>
      </p:sp>
      <p:sp>
        <p:nvSpPr>
          <p:cNvPr id="71722" name="Text Box 42"/>
          <p:cNvSpPr txBox="1">
            <a:spLocks noChangeArrowheads="1"/>
          </p:cNvSpPr>
          <p:nvPr/>
        </p:nvSpPr>
        <p:spPr bwMode="auto">
          <a:xfrm>
            <a:off x="3218583" y="4176380"/>
            <a:ext cx="749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dirty="0"/>
              <a:t>200 sf</a:t>
            </a:r>
          </a:p>
          <a:p>
            <a:r>
              <a:rPr lang="en-US" altLang="en-US" sz="1800" dirty="0"/>
              <a:t>shed</a:t>
            </a:r>
          </a:p>
        </p:txBody>
      </p:sp>
      <p:sp>
        <p:nvSpPr>
          <p:cNvPr id="71723" name="Rectangle 43"/>
          <p:cNvSpPr>
            <a:spLocks noChangeArrowheads="1"/>
          </p:cNvSpPr>
          <p:nvPr/>
        </p:nvSpPr>
        <p:spPr bwMode="auto">
          <a:xfrm>
            <a:off x="4838700" y="5429897"/>
            <a:ext cx="1066800" cy="5334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t>500 sf</a:t>
            </a:r>
          </a:p>
          <a:p>
            <a:pPr algn="ctr"/>
            <a:r>
              <a:rPr lang="en-US" altLang="en-US" sz="1800" dirty="0"/>
              <a:t>garage</a:t>
            </a:r>
          </a:p>
        </p:txBody>
      </p:sp>
      <p:sp>
        <p:nvSpPr>
          <p:cNvPr id="71725" name="Text Box 45"/>
          <p:cNvSpPr txBox="1">
            <a:spLocks noChangeArrowheads="1"/>
          </p:cNvSpPr>
          <p:nvPr/>
        </p:nvSpPr>
        <p:spPr bwMode="auto">
          <a:xfrm>
            <a:off x="1664153" y="2425074"/>
            <a:ext cx="2268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solidFill>
                  <a:schemeClr val="bg1"/>
                </a:solidFill>
              </a:rPr>
              <a:t>25 </a:t>
            </a:r>
            <a:r>
              <a:rPr lang="en-US" altLang="en-US" sz="2000" dirty="0" err="1">
                <a:solidFill>
                  <a:schemeClr val="bg1"/>
                </a:solidFill>
              </a:rPr>
              <a:t>ft</a:t>
            </a:r>
            <a:endParaRPr lang="en-US" altLang="en-US" sz="2000" dirty="0">
              <a:solidFill>
                <a:schemeClr val="bg1"/>
              </a:solidFill>
            </a:endParaRPr>
          </a:p>
        </p:txBody>
      </p:sp>
      <p:sp>
        <p:nvSpPr>
          <p:cNvPr id="71726" name="Text Box 46"/>
          <p:cNvSpPr txBox="1">
            <a:spLocks noChangeArrowheads="1"/>
          </p:cNvSpPr>
          <p:nvPr/>
        </p:nvSpPr>
        <p:spPr bwMode="auto">
          <a:xfrm>
            <a:off x="1752600" y="409416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rPr>
              <a:t>20 </a:t>
            </a:r>
            <a:r>
              <a:rPr lang="en-US" altLang="en-US" sz="2000" dirty="0" err="1">
                <a:solidFill>
                  <a:schemeClr val="bg1"/>
                </a:solidFill>
              </a:rPr>
              <a:t>ft</a:t>
            </a:r>
            <a:endParaRPr lang="en-US" altLang="en-US" sz="2000" dirty="0"/>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51" name="Text Box 35"/>
          <p:cNvSpPr txBox="1">
            <a:spLocks noChangeArrowheads="1"/>
          </p:cNvSpPr>
          <p:nvPr/>
        </p:nvSpPr>
        <p:spPr bwMode="auto">
          <a:xfrm>
            <a:off x="9563100" y="3214007"/>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75 feet</a:t>
            </a:r>
          </a:p>
        </p:txBody>
      </p:sp>
      <p:sp>
        <p:nvSpPr>
          <p:cNvPr id="47" name="Text Box 45"/>
          <p:cNvSpPr txBox="1">
            <a:spLocks noChangeArrowheads="1"/>
          </p:cNvSpPr>
          <p:nvPr/>
        </p:nvSpPr>
        <p:spPr bwMode="auto">
          <a:xfrm>
            <a:off x="1566821" y="1079772"/>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solidFill>
                  <a:srgbClr val="FF0000"/>
                </a:solidFill>
              </a:rPr>
              <a:t>Height-</a:t>
            </a:r>
            <a:r>
              <a:rPr lang="en-US" altLang="en-US" sz="2000" dirty="0">
                <a:solidFill>
                  <a:srgbClr val="FF0000"/>
                </a:solidFill>
              </a:rPr>
              <a:t> existing, or max height:</a:t>
            </a:r>
          </a:p>
        </p:txBody>
      </p:sp>
      <p:sp>
        <p:nvSpPr>
          <p:cNvPr id="48" name="Text Box 39"/>
          <p:cNvSpPr txBox="1">
            <a:spLocks noChangeArrowheads="1"/>
          </p:cNvSpPr>
          <p:nvPr/>
        </p:nvSpPr>
        <p:spPr bwMode="auto">
          <a:xfrm>
            <a:off x="8209050" y="3771106"/>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1000 sf cap or 30%</a:t>
            </a:r>
            <a:endParaRPr lang="en-US" altLang="en-US" sz="2000" dirty="0">
              <a:solidFill>
                <a:schemeClr val="bg1"/>
              </a:solidFill>
            </a:endParaRPr>
          </a:p>
        </p:txBody>
      </p:sp>
      <p:sp>
        <p:nvSpPr>
          <p:cNvPr id="49" name="Text Box 39"/>
          <p:cNvSpPr txBox="1">
            <a:spLocks noChangeArrowheads="1"/>
          </p:cNvSpPr>
          <p:nvPr/>
        </p:nvSpPr>
        <p:spPr bwMode="auto">
          <a:xfrm>
            <a:off x="8182228" y="2222579"/>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1500 sf cap or 30%</a:t>
            </a:r>
            <a:endParaRPr lang="en-US" altLang="en-US" sz="2000" dirty="0">
              <a:solidFill>
                <a:schemeClr val="bg1"/>
              </a:solidFill>
            </a:endParaRPr>
          </a:p>
        </p:txBody>
      </p:sp>
      <p:sp>
        <p:nvSpPr>
          <p:cNvPr id="2" name="Oval Callout 1"/>
          <p:cNvSpPr/>
          <p:nvPr/>
        </p:nvSpPr>
        <p:spPr>
          <a:xfrm>
            <a:off x="5486401" y="4386901"/>
            <a:ext cx="2444029" cy="857801"/>
          </a:xfrm>
          <a:prstGeom prst="wedgeEllipseCallout">
            <a:avLst>
              <a:gd name="adj1" fmla="val -37758"/>
              <a:gd name="adj2" fmla="val 10184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Accessory structures &lt;25’: no expansion</a:t>
            </a:r>
          </a:p>
        </p:txBody>
      </p:sp>
    </p:spTree>
    <p:extLst>
      <p:ext uri="{BB962C8B-B14F-4D97-AF65-F5344CB8AC3E}">
        <p14:creationId xmlns:p14="http://schemas.microsoft.com/office/powerpoint/2010/main" val="727146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0" name="Freeform 50"/>
          <p:cNvSpPr>
            <a:spLocks/>
          </p:cNvSpPr>
          <p:nvPr/>
        </p:nvSpPr>
        <p:spPr bwMode="auto">
          <a:xfrm rot="-1592022">
            <a:off x="5803900" y="16129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2" name="Freeform 2"/>
          <p:cNvSpPr>
            <a:spLocks/>
          </p:cNvSpPr>
          <p:nvPr/>
        </p:nvSpPr>
        <p:spPr bwMode="auto">
          <a:xfrm rot="-1592022">
            <a:off x="1524001" y="4191001"/>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3" name="Freeform 3"/>
          <p:cNvSpPr>
            <a:spLocks/>
          </p:cNvSpPr>
          <p:nvPr/>
        </p:nvSpPr>
        <p:spPr bwMode="auto">
          <a:xfrm rot="-1592022">
            <a:off x="5257800" y="30480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74468" name="Text Box 4"/>
          <p:cNvSpPr txBox="1">
            <a:spLocks noChangeArrowheads="1"/>
          </p:cNvSpPr>
          <p:nvPr/>
        </p:nvSpPr>
        <p:spPr bwMode="auto">
          <a:xfrm>
            <a:off x="2633663" y="304800"/>
            <a:ext cx="6696075" cy="641350"/>
          </a:xfrm>
          <a:prstGeom prst="rect">
            <a:avLst/>
          </a:prstGeom>
          <a:noFill/>
          <a:ln w="9525">
            <a:noFill/>
            <a:miter lim="800000"/>
            <a:headEnd/>
            <a:tailEnd/>
          </a:ln>
          <a:effectLst/>
        </p:spPr>
        <p:txBody>
          <a:bodyPr>
            <a:spAutoFit/>
          </a:bodyPr>
          <a:lstStyle/>
          <a:p>
            <a:pPr algn="ctr">
              <a:spcBef>
                <a:spcPct val="50000"/>
              </a:spcBef>
              <a:defRPr/>
            </a:pPr>
            <a:r>
              <a:rPr lang="en-US" sz="3600" b="1" dirty="0">
                <a:solidFill>
                  <a:schemeClr val="tx2"/>
                </a:solidFill>
                <a:latin typeface="Arial" panose="020B0604020202020204" pitchFamily="34" charset="0"/>
                <a:cs typeface="Arial" panose="020B0604020202020204" pitchFamily="34" charset="0"/>
              </a:rPr>
              <a:t>3) What can be expanded?</a:t>
            </a:r>
          </a:p>
        </p:txBody>
      </p:sp>
      <p:sp>
        <p:nvSpPr>
          <p:cNvPr id="71685" name="Freeform 5"/>
          <p:cNvSpPr>
            <a:spLocks/>
          </p:cNvSpPr>
          <p:nvPr/>
        </p:nvSpPr>
        <p:spPr bwMode="auto">
          <a:xfrm rot="1297188">
            <a:off x="7162800" y="3124201"/>
            <a:ext cx="1981200"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6" name="Freeform 6"/>
          <p:cNvSpPr>
            <a:spLocks/>
          </p:cNvSpPr>
          <p:nvPr/>
        </p:nvSpPr>
        <p:spPr bwMode="auto">
          <a:xfrm rot="-2019338">
            <a:off x="8077201" y="35814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7" name="Freeform 7"/>
          <p:cNvSpPr>
            <a:spLocks/>
          </p:cNvSpPr>
          <p:nvPr/>
        </p:nvSpPr>
        <p:spPr bwMode="auto">
          <a:xfrm rot="-1592022">
            <a:off x="8915401" y="3581401"/>
            <a:ext cx="1114425" cy="12223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8" name="Freeform 8"/>
          <p:cNvSpPr>
            <a:spLocks/>
          </p:cNvSpPr>
          <p:nvPr/>
        </p:nvSpPr>
        <p:spPr bwMode="auto">
          <a:xfrm rot="-1592022">
            <a:off x="1454151" y="3287714"/>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9" name="Freeform 9"/>
          <p:cNvSpPr>
            <a:spLocks/>
          </p:cNvSpPr>
          <p:nvPr/>
        </p:nvSpPr>
        <p:spPr bwMode="auto">
          <a:xfrm rot="-1592022">
            <a:off x="8089900" y="3424238"/>
            <a:ext cx="2667000" cy="21336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0" name="Freeform 10"/>
          <p:cNvSpPr>
            <a:spLocks/>
          </p:cNvSpPr>
          <p:nvPr/>
        </p:nvSpPr>
        <p:spPr bwMode="auto">
          <a:xfrm rot="-1592022">
            <a:off x="6934200" y="1676400"/>
            <a:ext cx="1447800" cy="11430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1" name="Freeform 11"/>
          <p:cNvSpPr>
            <a:spLocks/>
          </p:cNvSpPr>
          <p:nvPr/>
        </p:nvSpPr>
        <p:spPr bwMode="auto">
          <a:xfrm rot="-1592022">
            <a:off x="8361363" y="2944813"/>
            <a:ext cx="2209800" cy="2055812"/>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2" name="Freeform 12"/>
          <p:cNvSpPr>
            <a:spLocks/>
          </p:cNvSpPr>
          <p:nvPr/>
        </p:nvSpPr>
        <p:spPr bwMode="auto">
          <a:xfrm rot="-1592022">
            <a:off x="4114800" y="1676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3" name="Freeform 13"/>
          <p:cNvSpPr>
            <a:spLocks/>
          </p:cNvSpPr>
          <p:nvPr/>
        </p:nvSpPr>
        <p:spPr bwMode="auto">
          <a:xfrm rot="-1592022">
            <a:off x="9220200" y="22098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4" name="Freeform 14"/>
          <p:cNvSpPr>
            <a:spLocks/>
          </p:cNvSpPr>
          <p:nvPr/>
        </p:nvSpPr>
        <p:spPr bwMode="auto">
          <a:xfrm rot="-1592022">
            <a:off x="8229600" y="1981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5" name="Freeform 15"/>
          <p:cNvSpPr>
            <a:spLocks/>
          </p:cNvSpPr>
          <p:nvPr/>
        </p:nvSpPr>
        <p:spPr bwMode="auto">
          <a:xfrm rot="-1592022">
            <a:off x="9258300" y="1367996"/>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6" name="Freeform 16"/>
          <p:cNvSpPr>
            <a:spLocks/>
          </p:cNvSpPr>
          <p:nvPr/>
        </p:nvSpPr>
        <p:spPr bwMode="auto">
          <a:xfrm rot="-1592022">
            <a:off x="81534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7" name="Freeform 17"/>
          <p:cNvSpPr>
            <a:spLocks/>
          </p:cNvSpPr>
          <p:nvPr/>
        </p:nvSpPr>
        <p:spPr bwMode="auto">
          <a:xfrm rot="-1592022">
            <a:off x="4114800" y="2743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8" name="Freeform 18"/>
          <p:cNvSpPr>
            <a:spLocks/>
          </p:cNvSpPr>
          <p:nvPr/>
        </p:nvSpPr>
        <p:spPr bwMode="auto">
          <a:xfrm rot="-1592022">
            <a:off x="15240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9" name="Freeform 19"/>
          <p:cNvSpPr>
            <a:spLocks/>
          </p:cNvSpPr>
          <p:nvPr/>
        </p:nvSpPr>
        <p:spPr bwMode="auto">
          <a:xfrm rot="-1592022">
            <a:off x="2590800" y="17526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0" name="Freeform 20"/>
          <p:cNvSpPr>
            <a:spLocks/>
          </p:cNvSpPr>
          <p:nvPr/>
        </p:nvSpPr>
        <p:spPr bwMode="auto">
          <a:xfrm rot="-1592022">
            <a:off x="1524000" y="2362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1" name="Freeform 21"/>
          <p:cNvSpPr>
            <a:spLocks/>
          </p:cNvSpPr>
          <p:nvPr/>
        </p:nvSpPr>
        <p:spPr bwMode="auto">
          <a:xfrm rot="-1592022">
            <a:off x="4940300" y="17145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2" name="Freeform 22"/>
          <p:cNvSpPr>
            <a:spLocks/>
          </p:cNvSpPr>
          <p:nvPr/>
        </p:nvSpPr>
        <p:spPr bwMode="auto">
          <a:xfrm rot="-1592022">
            <a:off x="25146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3" name="Freeform 23"/>
          <p:cNvSpPr>
            <a:spLocks/>
          </p:cNvSpPr>
          <p:nvPr/>
        </p:nvSpPr>
        <p:spPr bwMode="auto">
          <a:xfrm rot="-1592022">
            <a:off x="65532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4" name="Freeform 24"/>
          <p:cNvSpPr>
            <a:spLocks/>
          </p:cNvSpPr>
          <p:nvPr/>
        </p:nvSpPr>
        <p:spPr bwMode="auto">
          <a:xfrm rot="-1592022">
            <a:off x="7696201" y="27432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4966682"/>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4" name="Text Box 34"/>
          <p:cNvSpPr txBox="1">
            <a:spLocks noChangeArrowheads="1"/>
          </p:cNvSpPr>
          <p:nvPr/>
        </p:nvSpPr>
        <p:spPr bwMode="auto">
          <a:xfrm>
            <a:off x="9380900" y="4881957"/>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25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100 feet</a:t>
            </a:r>
          </a:p>
        </p:txBody>
      </p:sp>
      <p:sp>
        <p:nvSpPr>
          <p:cNvPr id="71719" name="Text Box 39"/>
          <p:cNvSpPr txBox="1">
            <a:spLocks noChangeArrowheads="1"/>
          </p:cNvSpPr>
          <p:nvPr/>
        </p:nvSpPr>
        <p:spPr bwMode="auto">
          <a:xfrm>
            <a:off x="8285250" y="5480874"/>
            <a:ext cx="238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latin typeface="Arial" charset="0"/>
              </a:rPr>
              <a:t>800 sf cap or 30%</a:t>
            </a:r>
            <a:endParaRPr lang="en-US" altLang="en-US" sz="2000" dirty="0"/>
          </a:p>
        </p:txBody>
      </p:sp>
      <p:sp>
        <p:nvSpPr>
          <p:cNvPr id="71720" name="Rectangle 40"/>
          <p:cNvSpPr>
            <a:spLocks noChangeArrowheads="1"/>
          </p:cNvSpPr>
          <p:nvPr/>
        </p:nvSpPr>
        <p:spPr bwMode="auto">
          <a:xfrm>
            <a:off x="6591300" y="3752116"/>
            <a:ext cx="1524000" cy="8382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a:t>800 sf camp</a:t>
            </a:r>
            <a:endParaRPr lang="en-US" altLang="en-US"/>
          </a:p>
        </p:txBody>
      </p:sp>
      <p:sp>
        <p:nvSpPr>
          <p:cNvPr id="71721" name="Rectangle 41"/>
          <p:cNvSpPr>
            <a:spLocks noChangeArrowheads="1"/>
          </p:cNvSpPr>
          <p:nvPr/>
        </p:nvSpPr>
        <p:spPr bwMode="auto">
          <a:xfrm>
            <a:off x="3527838" y="5340771"/>
            <a:ext cx="838200" cy="685800"/>
          </a:xfrm>
          <a:prstGeom prst="rect">
            <a:avLst/>
          </a:prstGeom>
          <a:solidFill>
            <a:srgbClr val="FF66FF"/>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a:p>
        </p:txBody>
      </p:sp>
      <p:sp>
        <p:nvSpPr>
          <p:cNvPr id="71722" name="Text Box 42"/>
          <p:cNvSpPr txBox="1">
            <a:spLocks noChangeArrowheads="1"/>
          </p:cNvSpPr>
          <p:nvPr/>
        </p:nvSpPr>
        <p:spPr bwMode="auto">
          <a:xfrm>
            <a:off x="3616738" y="5360254"/>
            <a:ext cx="749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dirty="0"/>
              <a:t>200 sf</a:t>
            </a:r>
          </a:p>
          <a:p>
            <a:r>
              <a:rPr lang="en-US" altLang="en-US" sz="1800" dirty="0"/>
              <a:t>shed</a:t>
            </a:r>
          </a:p>
        </p:txBody>
      </p:sp>
      <p:sp>
        <p:nvSpPr>
          <p:cNvPr id="71723" name="Rectangle 43"/>
          <p:cNvSpPr>
            <a:spLocks noChangeArrowheads="1"/>
          </p:cNvSpPr>
          <p:nvPr/>
        </p:nvSpPr>
        <p:spPr bwMode="auto">
          <a:xfrm>
            <a:off x="5448300" y="4721620"/>
            <a:ext cx="1066800" cy="5334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t>500 sf</a:t>
            </a:r>
          </a:p>
          <a:p>
            <a:pPr algn="ctr"/>
            <a:r>
              <a:rPr lang="en-US" altLang="en-US" sz="1800" dirty="0"/>
              <a:t>garage</a:t>
            </a:r>
          </a:p>
        </p:txBody>
      </p:sp>
      <p:sp>
        <p:nvSpPr>
          <p:cNvPr id="71725" name="Text Box 45"/>
          <p:cNvSpPr txBox="1">
            <a:spLocks noChangeArrowheads="1"/>
          </p:cNvSpPr>
          <p:nvPr/>
        </p:nvSpPr>
        <p:spPr bwMode="auto">
          <a:xfrm>
            <a:off x="1664153" y="2425074"/>
            <a:ext cx="2268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solidFill>
                  <a:schemeClr val="bg1"/>
                </a:solidFill>
              </a:rPr>
              <a:t>25 </a:t>
            </a:r>
            <a:r>
              <a:rPr lang="en-US" altLang="en-US" sz="2000" dirty="0" err="1">
                <a:solidFill>
                  <a:schemeClr val="bg1"/>
                </a:solidFill>
              </a:rPr>
              <a:t>ft</a:t>
            </a:r>
            <a:endParaRPr lang="en-US" altLang="en-US" sz="2000" dirty="0">
              <a:solidFill>
                <a:schemeClr val="bg1"/>
              </a:solidFill>
            </a:endParaRPr>
          </a:p>
        </p:txBody>
      </p:sp>
      <p:sp>
        <p:nvSpPr>
          <p:cNvPr id="71726" name="Text Box 46"/>
          <p:cNvSpPr txBox="1">
            <a:spLocks noChangeArrowheads="1"/>
          </p:cNvSpPr>
          <p:nvPr/>
        </p:nvSpPr>
        <p:spPr bwMode="auto">
          <a:xfrm>
            <a:off x="1752600" y="409416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rPr>
              <a:t>20 </a:t>
            </a:r>
            <a:r>
              <a:rPr lang="en-US" altLang="en-US" sz="2000" dirty="0" err="1">
                <a:solidFill>
                  <a:schemeClr val="bg1"/>
                </a:solidFill>
              </a:rPr>
              <a:t>ft</a:t>
            </a:r>
            <a:endParaRPr lang="en-US" altLang="en-US" sz="2000" dirty="0"/>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51" name="Text Box 35"/>
          <p:cNvSpPr txBox="1">
            <a:spLocks noChangeArrowheads="1"/>
          </p:cNvSpPr>
          <p:nvPr/>
        </p:nvSpPr>
        <p:spPr bwMode="auto">
          <a:xfrm>
            <a:off x="9563100" y="3214007"/>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75 feet</a:t>
            </a:r>
          </a:p>
        </p:txBody>
      </p:sp>
      <p:sp>
        <p:nvSpPr>
          <p:cNvPr id="47" name="Text Box 45"/>
          <p:cNvSpPr txBox="1">
            <a:spLocks noChangeArrowheads="1"/>
          </p:cNvSpPr>
          <p:nvPr/>
        </p:nvSpPr>
        <p:spPr bwMode="auto">
          <a:xfrm>
            <a:off x="1566821" y="1079772"/>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solidFill>
                  <a:srgbClr val="FF0000"/>
                </a:solidFill>
              </a:rPr>
              <a:t>Height-</a:t>
            </a:r>
            <a:r>
              <a:rPr lang="en-US" altLang="en-US" sz="2000" dirty="0">
                <a:solidFill>
                  <a:srgbClr val="FF0000"/>
                </a:solidFill>
              </a:rPr>
              <a:t> existing, or max height:</a:t>
            </a:r>
          </a:p>
        </p:txBody>
      </p:sp>
      <p:sp>
        <p:nvSpPr>
          <p:cNvPr id="48" name="Text Box 39"/>
          <p:cNvSpPr txBox="1">
            <a:spLocks noChangeArrowheads="1"/>
          </p:cNvSpPr>
          <p:nvPr/>
        </p:nvSpPr>
        <p:spPr bwMode="auto">
          <a:xfrm>
            <a:off x="8209050" y="3771106"/>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1000 sf cap or 30%</a:t>
            </a:r>
            <a:endParaRPr lang="en-US" altLang="en-US" sz="2000" dirty="0">
              <a:solidFill>
                <a:schemeClr val="bg1"/>
              </a:solidFill>
            </a:endParaRPr>
          </a:p>
        </p:txBody>
      </p:sp>
      <p:sp>
        <p:nvSpPr>
          <p:cNvPr id="49" name="Text Box 39"/>
          <p:cNvSpPr txBox="1">
            <a:spLocks noChangeArrowheads="1"/>
          </p:cNvSpPr>
          <p:nvPr/>
        </p:nvSpPr>
        <p:spPr bwMode="auto">
          <a:xfrm>
            <a:off x="8182228" y="2222579"/>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1500 sf cap or 30%</a:t>
            </a:r>
            <a:endParaRPr lang="en-US" altLang="en-US" sz="2000" dirty="0">
              <a:solidFill>
                <a:schemeClr val="bg1"/>
              </a:solidFill>
            </a:endParaRPr>
          </a:p>
        </p:txBody>
      </p:sp>
    </p:spTree>
    <p:extLst>
      <p:ext uri="{BB962C8B-B14F-4D97-AF65-F5344CB8AC3E}">
        <p14:creationId xmlns:p14="http://schemas.microsoft.com/office/powerpoint/2010/main" val="229048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0" name="Freeform 50"/>
          <p:cNvSpPr>
            <a:spLocks/>
          </p:cNvSpPr>
          <p:nvPr/>
        </p:nvSpPr>
        <p:spPr bwMode="auto">
          <a:xfrm rot="-1592022">
            <a:off x="5803900" y="16129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2" name="Freeform 2"/>
          <p:cNvSpPr>
            <a:spLocks/>
          </p:cNvSpPr>
          <p:nvPr/>
        </p:nvSpPr>
        <p:spPr bwMode="auto">
          <a:xfrm rot="-1592022">
            <a:off x="1524001" y="4191001"/>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3" name="Freeform 3"/>
          <p:cNvSpPr>
            <a:spLocks/>
          </p:cNvSpPr>
          <p:nvPr/>
        </p:nvSpPr>
        <p:spPr bwMode="auto">
          <a:xfrm rot="-1592022">
            <a:off x="5257800" y="30480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74468" name="Text Box 4"/>
          <p:cNvSpPr txBox="1">
            <a:spLocks noChangeArrowheads="1"/>
          </p:cNvSpPr>
          <p:nvPr/>
        </p:nvSpPr>
        <p:spPr bwMode="auto">
          <a:xfrm>
            <a:off x="1566822" y="271781"/>
            <a:ext cx="9101179" cy="954107"/>
          </a:xfrm>
          <a:prstGeom prst="rect">
            <a:avLst/>
          </a:prstGeom>
          <a:noFill/>
          <a:ln w="9525">
            <a:noFill/>
            <a:miter lim="800000"/>
            <a:headEnd/>
            <a:tailEnd/>
          </a:ln>
          <a:effectLst/>
        </p:spPr>
        <p:txBody>
          <a:bodyPr wrap="square">
            <a:spAutoFit/>
          </a:bodyPr>
          <a:lstStyle/>
          <a:p>
            <a:pPr algn="ctr">
              <a:defRPr/>
            </a:pPr>
            <a:r>
              <a:rPr lang="en-US" sz="2800" b="1" dirty="0">
                <a:solidFill>
                  <a:schemeClr val="tx2"/>
                </a:solidFill>
                <a:latin typeface="Arial" panose="020B0604020202020204" pitchFamily="34" charset="0"/>
                <a:cs typeface="Arial" panose="020B0604020202020204" pitchFamily="34" charset="0"/>
              </a:rPr>
              <a:t>3) Answer: camp only (30% of total footprint</a:t>
            </a:r>
          </a:p>
          <a:p>
            <a:pPr algn="ctr">
              <a:defRPr/>
            </a:pPr>
            <a:r>
              <a:rPr lang="en-US" sz="2800" b="1" dirty="0">
                <a:solidFill>
                  <a:schemeClr val="tx2"/>
                </a:solidFill>
                <a:latin typeface="Arial" panose="020B0604020202020204" pitchFamily="34" charset="0"/>
                <a:cs typeface="Arial" panose="020B0604020202020204" pitchFamily="34" charset="0"/>
              </a:rPr>
              <a:t>of all structures)</a:t>
            </a:r>
          </a:p>
        </p:txBody>
      </p:sp>
      <p:sp>
        <p:nvSpPr>
          <p:cNvPr id="71685" name="Freeform 5"/>
          <p:cNvSpPr>
            <a:spLocks/>
          </p:cNvSpPr>
          <p:nvPr/>
        </p:nvSpPr>
        <p:spPr bwMode="auto">
          <a:xfrm rot="1297188">
            <a:off x="7162800" y="3124201"/>
            <a:ext cx="1981200"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6" name="Freeform 6"/>
          <p:cNvSpPr>
            <a:spLocks/>
          </p:cNvSpPr>
          <p:nvPr/>
        </p:nvSpPr>
        <p:spPr bwMode="auto">
          <a:xfrm rot="-2019338">
            <a:off x="8077201" y="35814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7" name="Freeform 7"/>
          <p:cNvSpPr>
            <a:spLocks/>
          </p:cNvSpPr>
          <p:nvPr/>
        </p:nvSpPr>
        <p:spPr bwMode="auto">
          <a:xfrm rot="-1592022">
            <a:off x="8915401" y="3581401"/>
            <a:ext cx="1114425" cy="12223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8" name="Freeform 8"/>
          <p:cNvSpPr>
            <a:spLocks/>
          </p:cNvSpPr>
          <p:nvPr/>
        </p:nvSpPr>
        <p:spPr bwMode="auto">
          <a:xfrm rot="-1592022">
            <a:off x="1454151" y="3287714"/>
            <a:ext cx="1647825" cy="16541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89" name="Freeform 9"/>
          <p:cNvSpPr>
            <a:spLocks/>
          </p:cNvSpPr>
          <p:nvPr/>
        </p:nvSpPr>
        <p:spPr bwMode="auto">
          <a:xfrm rot="-1592022">
            <a:off x="8089900" y="3424238"/>
            <a:ext cx="2667000" cy="21336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0" name="Freeform 10"/>
          <p:cNvSpPr>
            <a:spLocks/>
          </p:cNvSpPr>
          <p:nvPr/>
        </p:nvSpPr>
        <p:spPr bwMode="auto">
          <a:xfrm rot="-1592022">
            <a:off x="6934200" y="1676400"/>
            <a:ext cx="1447800" cy="1143000"/>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1" name="Freeform 11"/>
          <p:cNvSpPr>
            <a:spLocks/>
          </p:cNvSpPr>
          <p:nvPr/>
        </p:nvSpPr>
        <p:spPr bwMode="auto">
          <a:xfrm rot="-1592022">
            <a:off x="8361363" y="2944813"/>
            <a:ext cx="2209800" cy="2055812"/>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2" name="Freeform 12"/>
          <p:cNvSpPr>
            <a:spLocks/>
          </p:cNvSpPr>
          <p:nvPr/>
        </p:nvSpPr>
        <p:spPr bwMode="auto">
          <a:xfrm rot="-1592022">
            <a:off x="4114800" y="1676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3" name="Freeform 13"/>
          <p:cNvSpPr>
            <a:spLocks/>
          </p:cNvSpPr>
          <p:nvPr/>
        </p:nvSpPr>
        <p:spPr bwMode="auto">
          <a:xfrm rot="-1592022">
            <a:off x="9220200" y="22098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4" name="Freeform 14"/>
          <p:cNvSpPr>
            <a:spLocks/>
          </p:cNvSpPr>
          <p:nvPr/>
        </p:nvSpPr>
        <p:spPr bwMode="auto">
          <a:xfrm rot="-1592022">
            <a:off x="8229600" y="1981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5" name="Freeform 15"/>
          <p:cNvSpPr>
            <a:spLocks/>
          </p:cNvSpPr>
          <p:nvPr/>
        </p:nvSpPr>
        <p:spPr bwMode="auto">
          <a:xfrm rot="-1592022">
            <a:off x="9258300" y="1367996"/>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6" name="Freeform 16"/>
          <p:cNvSpPr>
            <a:spLocks/>
          </p:cNvSpPr>
          <p:nvPr/>
        </p:nvSpPr>
        <p:spPr bwMode="auto">
          <a:xfrm rot="-1592022">
            <a:off x="81534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7" name="Freeform 17"/>
          <p:cNvSpPr>
            <a:spLocks/>
          </p:cNvSpPr>
          <p:nvPr/>
        </p:nvSpPr>
        <p:spPr bwMode="auto">
          <a:xfrm rot="-1592022">
            <a:off x="4114800" y="2743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8" name="Freeform 18"/>
          <p:cNvSpPr>
            <a:spLocks/>
          </p:cNvSpPr>
          <p:nvPr/>
        </p:nvSpPr>
        <p:spPr bwMode="auto">
          <a:xfrm rot="-1592022">
            <a:off x="1524000" y="1600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699" name="Freeform 19"/>
          <p:cNvSpPr>
            <a:spLocks/>
          </p:cNvSpPr>
          <p:nvPr/>
        </p:nvSpPr>
        <p:spPr bwMode="auto">
          <a:xfrm rot="-1592022">
            <a:off x="2590800" y="17526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0" name="Freeform 20"/>
          <p:cNvSpPr>
            <a:spLocks/>
          </p:cNvSpPr>
          <p:nvPr/>
        </p:nvSpPr>
        <p:spPr bwMode="auto">
          <a:xfrm rot="-1592022">
            <a:off x="1524000" y="23622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1" name="Freeform 21"/>
          <p:cNvSpPr>
            <a:spLocks/>
          </p:cNvSpPr>
          <p:nvPr/>
        </p:nvSpPr>
        <p:spPr bwMode="auto">
          <a:xfrm rot="-1592022">
            <a:off x="4940300" y="17145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2" name="Freeform 22"/>
          <p:cNvSpPr>
            <a:spLocks/>
          </p:cNvSpPr>
          <p:nvPr/>
        </p:nvSpPr>
        <p:spPr bwMode="auto">
          <a:xfrm rot="-1592022">
            <a:off x="25146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3" name="Freeform 23"/>
          <p:cNvSpPr>
            <a:spLocks/>
          </p:cNvSpPr>
          <p:nvPr/>
        </p:nvSpPr>
        <p:spPr bwMode="auto">
          <a:xfrm rot="-1592022">
            <a:off x="6553200" y="2819401"/>
            <a:ext cx="1447800" cy="1446213"/>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rgbClr val="33660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4" name="Freeform 24"/>
          <p:cNvSpPr>
            <a:spLocks/>
          </p:cNvSpPr>
          <p:nvPr/>
        </p:nvSpPr>
        <p:spPr bwMode="auto">
          <a:xfrm rot="-1592022">
            <a:off x="7696201" y="2743201"/>
            <a:ext cx="1114425" cy="993775"/>
          </a:xfrm>
          <a:custGeom>
            <a:avLst/>
            <a:gdLst>
              <a:gd name="T0" fmla="*/ 190 w 330"/>
              <a:gd name="T1" fmla="*/ 38 h 286"/>
              <a:gd name="T2" fmla="*/ 220 w 330"/>
              <a:gd name="T3" fmla="*/ 6 h 286"/>
              <a:gd name="T4" fmla="*/ 276 w 330"/>
              <a:gd name="T5" fmla="*/ 16 h 286"/>
              <a:gd name="T6" fmla="*/ 290 w 330"/>
              <a:gd name="T7" fmla="*/ 34 h 286"/>
              <a:gd name="T8" fmla="*/ 300 w 330"/>
              <a:gd name="T9" fmla="*/ 60 h 286"/>
              <a:gd name="T10" fmla="*/ 284 w 330"/>
              <a:gd name="T11" fmla="*/ 102 h 286"/>
              <a:gd name="T12" fmla="*/ 280 w 330"/>
              <a:gd name="T13" fmla="*/ 106 h 286"/>
              <a:gd name="T14" fmla="*/ 320 w 330"/>
              <a:gd name="T15" fmla="*/ 120 h 286"/>
              <a:gd name="T16" fmla="*/ 330 w 330"/>
              <a:gd name="T17" fmla="*/ 152 h 286"/>
              <a:gd name="T18" fmla="*/ 290 w 330"/>
              <a:gd name="T19" fmla="*/ 208 h 286"/>
              <a:gd name="T20" fmla="*/ 244 w 330"/>
              <a:gd name="T21" fmla="*/ 186 h 286"/>
              <a:gd name="T22" fmla="*/ 248 w 330"/>
              <a:gd name="T23" fmla="*/ 192 h 286"/>
              <a:gd name="T24" fmla="*/ 256 w 330"/>
              <a:gd name="T25" fmla="*/ 210 h 286"/>
              <a:gd name="T26" fmla="*/ 260 w 330"/>
              <a:gd name="T27" fmla="*/ 222 h 286"/>
              <a:gd name="T28" fmla="*/ 216 w 330"/>
              <a:gd name="T29" fmla="*/ 284 h 286"/>
              <a:gd name="T30" fmla="*/ 174 w 330"/>
              <a:gd name="T31" fmla="*/ 276 h 286"/>
              <a:gd name="T32" fmla="*/ 164 w 330"/>
              <a:gd name="T33" fmla="*/ 244 h 286"/>
              <a:gd name="T34" fmla="*/ 164 w 330"/>
              <a:gd name="T35" fmla="*/ 228 h 286"/>
              <a:gd name="T36" fmla="*/ 162 w 330"/>
              <a:gd name="T37" fmla="*/ 234 h 286"/>
              <a:gd name="T38" fmla="*/ 156 w 330"/>
              <a:gd name="T39" fmla="*/ 238 h 286"/>
              <a:gd name="T40" fmla="*/ 122 w 330"/>
              <a:gd name="T41" fmla="*/ 252 h 286"/>
              <a:gd name="T42" fmla="*/ 72 w 330"/>
              <a:gd name="T43" fmla="*/ 240 h 286"/>
              <a:gd name="T44" fmla="*/ 70 w 330"/>
              <a:gd name="T45" fmla="*/ 206 h 286"/>
              <a:gd name="T46" fmla="*/ 88 w 330"/>
              <a:gd name="T47" fmla="*/ 196 h 286"/>
              <a:gd name="T48" fmla="*/ 96 w 330"/>
              <a:gd name="T49" fmla="*/ 194 h 286"/>
              <a:gd name="T50" fmla="*/ 80 w 330"/>
              <a:gd name="T51" fmla="*/ 196 h 286"/>
              <a:gd name="T52" fmla="*/ 12 w 330"/>
              <a:gd name="T53" fmla="*/ 186 h 286"/>
              <a:gd name="T54" fmla="*/ 0 w 330"/>
              <a:gd name="T55" fmla="*/ 158 h 286"/>
              <a:gd name="T56" fmla="*/ 28 w 330"/>
              <a:gd name="T57" fmla="*/ 104 h 286"/>
              <a:gd name="T58" fmla="*/ 66 w 330"/>
              <a:gd name="T59" fmla="*/ 114 h 286"/>
              <a:gd name="T60" fmla="*/ 52 w 330"/>
              <a:gd name="T61" fmla="*/ 74 h 286"/>
              <a:gd name="T62" fmla="*/ 78 w 330"/>
              <a:gd name="T63" fmla="*/ 30 h 286"/>
              <a:gd name="T64" fmla="*/ 122 w 330"/>
              <a:gd name="T65" fmla="*/ 44 h 286"/>
              <a:gd name="T66" fmla="*/ 130 w 330"/>
              <a:gd name="T67" fmla="*/ 62 h 286"/>
              <a:gd name="T68" fmla="*/ 132 w 330"/>
              <a:gd name="T69" fmla="*/ 68 h 286"/>
              <a:gd name="T70" fmla="*/ 170 w 330"/>
              <a:gd name="T71" fmla="*/ 0 h 286"/>
              <a:gd name="T72" fmla="*/ 194 w 330"/>
              <a:gd name="T73" fmla="*/ 14 h 286"/>
              <a:gd name="T74" fmla="*/ 200 w 330"/>
              <a:gd name="T75" fmla="*/ 32 h 2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0"/>
              <a:gd name="T115" fmla="*/ 0 h 286"/>
              <a:gd name="T116" fmla="*/ 330 w 330"/>
              <a:gd name="T117" fmla="*/ 286 h 2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0" h="286">
                <a:moveTo>
                  <a:pt x="190" y="38"/>
                </a:moveTo>
                <a:cubicBezTo>
                  <a:pt x="199" y="26"/>
                  <a:pt x="204" y="11"/>
                  <a:pt x="220" y="6"/>
                </a:cubicBezTo>
                <a:cubicBezTo>
                  <a:pt x="252" y="8"/>
                  <a:pt x="253" y="8"/>
                  <a:pt x="276" y="16"/>
                </a:cubicBezTo>
                <a:cubicBezTo>
                  <a:pt x="286" y="30"/>
                  <a:pt x="281" y="25"/>
                  <a:pt x="290" y="34"/>
                </a:cubicBezTo>
                <a:cubicBezTo>
                  <a:pt x="293" y="43"/>
                  <a:pt x="298" y="50"/>
                  <a:pt x="300" y="60"/>
                </a:cubicBezTo>
                <a:cubicBezTo>
                  <a:pt x="299" y="77"/>
                  <a:pt x="303" y="97"/>
                  <a:pt x="284" y="102"/>
                </a:cubicBezTo>
                <a:cubicBezTo>
                  <a:pt x="280" y="105"/>
                  <a:pt x="262" y="111"/>
                  <a:pt x="280" y="106"/>
                </a:cubicBezTo>
                <a:cubicBezTo>
                  <a:pt x="298" y="108"/>
                  <a:pt x="305" y="110"/>
                  <a:pt x="320" y="120"/>
                </a:cubicBezTo>
                <a:cubicBezTo>
                  <a:pt x="324" y="131"/>
                  <a:pt x="327" y="141"/>
                  <a:pt x="330" y="152"/>
                </a:cubicBezTo>
                <a:cubicBezTo>
                  <a:pt x="327" y="183"/>
                  <a:pt x="320" y="198"/>
                  <a:pt x="290" y="208"/>
                </a:cubicBezTo>
                <a:cubicBezTo>
                  <a:pt x="255" y="206"/>
                  <a:pt x="253" y="214"/>
                  <a:pt x="244" y="186"/>
                </a:cubicBezTo>
                <a:cubicBezTo>
                  <a:pt x="243" y="184"/>
                  <a:pt x="247" y="190"/>
                  <a:pt x="248" y="192"/>
                </a:cubicBezTo>
                <a:cubicBezTo>
                  <a:pt x="251" y="198"/>
                  <a:pt x="253" y="204"/>
                  <a:pt x="256" y="210"/>
                </a:cubicBezTo>
                <a:cubicBezTo>
                  <a:pt x="258" y="214"/>
                  <a:pt x="260" y="222"/>
                  <a:pt x="260" y="222"/>
                </a:cubicBezTo>
                <a:cubicBezTo>
                  <a:pt x="258" y="272"/>
                  <a:pt x="260" y="277"/>
                  <a:pt x="216" y="284"/>
                </a:cubicBezTo>
                <a:cubicBezTo>
                  <a:pt x="195" y="283"/>
                  <a:pt x="188" y="286"/>
                  <a:pt x="174" y="276"/>
                </a:cubicBezTo>
                <a:cubicBezTo>
                  <a:pt x="167" y="266"/>
                  <a:pt x="166" y="256"/>
                  <a:pt x="164" y="244"/>
                </a:cubicBezTo>
                <a:cubicBezTo>
                  <a:pt x="167" y="209"/>
                  <a:pt x="168" y="215"/>
                  <a:pt x="164" y="228"/>
                </a:cubicBezTo>
                <a:cubicBezTo>
                  <a:pt x="163" y="230"/>
                  <a:pt x="163" y="232"/>
                  <a:pt x="162" y="234"/>
                </a:cubicBezTo>
                <a:cubicBezTo>
                  <a:pt x="160" y="236"/>
                  <a:pt x="158" y="237"/>
                  <a:pt x="156" y="238"/>
                </a:cubicBezTo>
                <a:cubicBezTo>
                  <a:pt x="149" y="249"/>
                  <a:pt x="134" y="250"/>
                  <a:pt x="122" y="252"/>
                </a:cubicBezTo>
                <a:cubicBezTo>
                  <a:pt x="90" y="250"/>
                  <a:pt x="89" y="257"/>
                  <a:pt x="72" y="240"/>
                </a:cubicBezTo>
                <a:cubicBezTo>
                  <a:pt x="67" y="226"/>
                  <a:pt x="65" y="224"/>
                  <a:pt x="70" y="206"/>
                </a:cubicBezTo>
                <a:cubicBezTo>
                  <a:pt x="72" y="199"/>
                  <a:pt x="84" y="197"/>
                  <a:pt x="88" y="196"/>
                </a:cubicBezTo>
                <a:cubicBezTo>
                  <a:pt x="91" y="195"/>
                  <a:pt x="99" y="194"/>
                  <a:pt x="96" y="194"/>
                </a:cubicBezTo>
                <a:cubicBezTo>
                  <a:pt x="91" y="194"/>
                  <a:pt x="85" y="195"/>
                  <a:pt x="80" y="196"/>
                </a:cubicBezTo>
                <a:cubicBezTo>
                  <a:pt x="60" y="195"/>
                  <a:pt x="31" y="198"/>
                  <a:pt x="12" y="186"/>
                </a:cubicBezTo>
                <a:cubicBezTo>
                  <a:pt x="4" y="174"/>
                  <a:pt x="3" y="172"/>
                  <a:pt x="0" y="158"/>
                </a:cubicBezTo>
                <a:cubicBezTo>
                  <a:pt x="3" y="137"/>
                  <a:pt x="5" y="112"/>
                  <a:pt x="28" y="104"/>
                </a:cubicBezTo>
                <a:cubicBezTo>
                  <a:pt x="48" y="106"/>
                  <a:pt x="52" y="105"/>
                  <a:pt x="66" y="114"/>
                </a:cubicBezTo>
                <a:cubicBezTo>
                  <a:pt x="62" y="101"/>
                  <a:pt x="55" y="88"/>
                  <a:pt x="52" y="74"/>
                </a:cubicBezTo>
                <a:cubicBezTo>
                  <a:pt x="54" y="49"/>
                  <a:pt x="52" y="36"/>
                  <a:pt x="78" y="30"/>
                </a:cubicBezTo>
                <a:cubicBezTo>
                  <a:pt x="94" y="31"/>
                  <a:pt x="111" y="30"/>
                  <a:pt x="122" y="44"/>
                </a:cubicBezTo>
                <a:cubicBezTo>
                  <a:pt x="127" y="50"/>
                  <a:pt x="127" y="53"/>
                  <a:pt x="130" y="62"/>
                </a:cubicBezTo>
                <a:cubicBezTo>
                  <a:pt x="131" y="64"/>
                  <a:pt x="132" y="68"/>
                  <a:pt x="132" y="68"/>
                </a:cubicBezTo>
                <a:cubicBezTo>
                  <a:pt x="134" y="34"/>
                  <a:pt x="134" y="9"/>
                  <a:pt x="170" y="0"/>
                </a:cubicBezTo>
                <a:cubicBezTo>
                  <a:pt x="187" y="2"/>
                  <a:pt x="183" y="3"/>
                  <a:pt x="194" y="14"/>
                </a:cubicBezTo>
                <a:cubicBezTo>
                  <a:pt x="196" y="21"/>
                  <a:pt x="200" y="25"/>
                  <a:pt x="200" y="32"/>
                </a:cubicBezTo>
              </a:path>
            </a:pathLst>
          </a:custGeom>
          <a:solidFill>
            <a:schemeClr val="accent3"/>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7" name="Freeform 27"/>
          <p:cNvSpPr>
            <a:spLocks/>
          </p:cNvSpPr>
          <p:nvPr/>
        </p:nvSpPr>
        <p:spPr bwMode="auto">
          <a:xfrm>
            <a:off x="1295400" y="6019801"/>
            <a:ext cx="10452100" cy="1050925"/>
          </a:xfrm>
          <a:custGeom>
            <a:avLst/>
            <a:gdLst>
              <a:gd name="T0" fmla="*/ 45 w 6314"/>
              <a:gd name="T1" fmla="*/ 138 h 662"/>
              <a:gd name="T2" fmla="*/ 718 w 6314"/>
              <a:gd name="T3" fmla="*/ 110 h 662"/>
              <a:gd name="T4" fmla="*/ 1082 w 6314"/>
              <a:gd name="T5" fmla="*/ 65 h 662"/>
              <a:gd name="T6" fmla="*/ 1254 w 6314"/>
              <a:gd name="T7" fmla="*/ 10 h 662"/>
              <a:gd name="T8" fmla="*/ 1763 w 6314"/>
              <a:gd name="T9" fmla="*/ 1 h 662"/>
              <a:gd name="T10" fmla="*/ 2272 w 6314"/>
              <a:gd name="T11" fmla="*/ 28 h 662"/>
              <a:gd name="T12" fmla="*/ 2736 w 6314"/>
              <a:gd name="T13" fmla="*/ 74 h 662"/>
              <a:gd name="T14" fmla="*/ 3136 w 6314"/>
              <a:gd name="T15" fmla="*/ 138 h 662"/>
              <a:gd name="T16" fmla="*/ 4081 w 6314"/>
              <a:gd name="T17" fmla="*/ 128 h 662"/>
              <a:gd name="T18" fmla="*/ 4208 w 6314"/>
              <a:gd name="T19" fmla="*/ 119 h 662"/>
              <a:gd name="T20" fmla="*/ 4354 w 6314"/>
              <a:gd name="T21" fmla="*/ 101 h 662"/>
              <a:gd name="T22" fmla="*/ 4663 w 6314"/>
              <a:gd name="T23" fmla="*/ 38 h 662"/>
              <a:gd name="T24" fmla="*/ 5245 w 6314"/>
              <a:gd name="T25" fmla="*/ 10 h 662"/>
              <a:gd name="T26" fmla="*/ 5790 w 6314"/>
              <a:gd name="T27" fmla="*/ 28 h 662"/>
              <a:gd name="T28" fmla="*/ 5790 w 6314"/>
              <a:gd name="T29" fmla="*/ 319 h 662"/>
              <a:gd name="T30" fmla="*/ 5763 w 6314"/>
              <a:gd name="T31" fmla="*/ 447 h 662"/>
              <a:gd name="T32" fmla="*/ 5754 w 6314"/>
              <a:gd name="T33" fmla="*/ 474 h 662"/>
              <a:gd name="T34" fmla="*/ 5790 w 6314"/>
              <a:gd name="T35" fmla="*/ 638 h 662"/>
              <a:gd name="T36" fmla="*/ 4390 w 6314"/>
              <a:gd name="T37" fmla="*/ 638 h 662"/>
              <a:gd name="T38" fmla="*/ 3299 w 6314"/>
              <a:gd name="T39" fmla="*/ 656 h 662"/>
              <a:gd name="T40" fmla="*/ 18 w 6314"/>
              <a:gd name="T41" fmla="*/ 610 h 662"/>
              <a:gd name="T42" fmla="*/ 27 w 6314"/>
              <a:gd name="T43" fmla="*/ 292 h 662"/>
              <a:gd name="T44" fmla="*/ 0 w 6314"/>
              <a:gd name="T45" fmla="*/ 219 h 662"/>
              <a:gd name="T46" fmla="*/ 45 w 6314"/>
              <a:gd name="T47" fmla="*/ 138 h 6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14"/>
              <a:gd name="T73" fmla="*/ 0 h 662"/>
              <a:gd name="T74" fmla="*/ 6314 w 6314"/>
              <a:gd name="T75" fmla="*/ 662 h 6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14" h="662">
                <a:moveTo>
                  <a:pt x="45" y="138"/>
                </a:moveTo>
                <a:cubicBezTo>
                  <a:pt x="269" y="121"/>
                  <a:pt x="494" y="121"/>
                  <a:pt x="718" y="110"/>
                </a:cubicBezTo>
                <a:cubicBezTo>
                  <a:pt x="840" y="95"/>
                  <a:pt x="961" y="85"/>
                  <a:pt x="1082" y="65"/>
                </a:cubicBezTo>
                <a:cubicBezTo>
                  <a:pt x="1140" y="55"/>
                  <a:pt x="1194" y="12"/>
                  <a:pt x="1254" y="10"/>
                </a:cubicBezTo>
                <a:cubicBezTo>
                  <a:pt x="1424" y="4"/>
                  <a:pt x="1593" y="4"/>
                  <a:pt x="1763" y="1"/>
                </a:cubicBezTo>
                <a:cubicBezTo>
                  <a:pt x="1930" y="6"/>
                  <a:pt x="2105" y="0"/>
                  <a:pt x="2272" y="28"/>
                </a:cubicBezTo>
                <a:cubicBezTo>
                  <a:pt x="2389" y="70"/>
                  <a:pt x="2603" y="61"/>
                  <a:pt x="2736" y="74"/>
                </a:cubicBezTo>
                <a:cubicBezTo>
                  <a:pt x="2867" y="107"/>
                  <a:pt x="3003" y="114"/>
                  <a:pt x="3136" y="138"/>
                </a:cubicBezTo>
                <a:cubicBezTo>
                  <a:pt x="3451" y="135"/>
                  <a:pt x="3766" y="134"/>
                  <a:pt x="4081" y="128"/>
                </a:cubicBezTo>
                <a:cubicBezTo>
                  <a:pt x="4123" y="127"/>
                  <a:pt x="4166" y="123"/>
                  <a:pt x="4208" y="119"/>
                </a:cubicBezTo>
                <a:cubicBezTo>
                  <a:pt x="4257" y="114"/>
                  <a:pt x="4354" y="101"/>
                  <a:pt x="4354" y="101"/>
                </a:cubicBezTo>
                <a:cubicBezTo>
                  <a:pt x="4448" y="54"/>
                  <a:pt x="4561" y="52"/>
                  <a:pt x="4663" y="38"/>
                </a:cubicBezTo>
                <a:cubicBezTo>
                  <a:pt x="4855" y="12"/>
                  <a:pt x="5053" y="15"/>
                  <a:pt x="5245" y="10"/>
                </a:cubicBezTo>
                <a:cubicBezTo>
                  <a:pt x="5426" y="15"/>
                  <a:pt x="5609" y="28"/>
                  <a:pt x="5790" y="28"/>
                </a:cubicBezTo>
                <a:cubicBezTo>
                  <a:pt x="5818" y="145"/>
                  <a:pt x="5804" y="70"/>
                  <a:pt x="5790" y="319"/>
                </a:cubicBezTo>
                <a:cubicBezTo>
                  <a:pt x="5786" y="387"/>
                  <a:pt x="5783" y="387"/>
                  <a:pt x="5763" y="447"/>
                </a:cubicBezTo>
                <a:cubicBezTo>
                  <a:pt x="5760" y="456"/>
                  <a:pt x="5754" y="474"/>
                  <a:pt x="5754" y="474"/>
                </a:cubicBezTo>
                <a:cubicBezTo>
                  <a:pt x="5763" y="528"/>
                  <a:pt x="5790" y="583"/>
                  <a:pt x="5790" y="638"/>
                </a:cubicBezTo>
                <a:cubicBezTo>
                  <a:pt x="4777" y="662"/>
                  <a:pt x="6314" y="630"/>
                  <a:pt x="4390" y="638"/>
                </a:cubicBezTo>
                <a:cubicBezTo>
                  <a:pt x="4026" y="640"/>
                  <a:pt x="3299" y="656"/>
                  <a:pt x="3299" y="656"/>
                </a:cubicBezTo>
                <a:cubicBezTo>
                  <a:pt x="2205" y="648"/>
                  <a:pt x="1113" y="610"/>
                  <a:pt x="18" y="610"/>
                </a:cubicBezTo>
                <a:cubicBezTo>
                  <a:pt x="60" y="439"/>
                  <a:pt x="51" y="527"/>
                  <a:pt x="27" y="292"/>
                </a:cubicBezTo>
                <a:cubicBezTo>
                  <a:pt x="21" y="234"/>
                  <a:pt x="28" y="249"/>
                  <a:pt x="0" y="219"/>
                </a:cubicBezTo>
                <a:cubicBezTo>
                  <a:pt x="10" y="188"/>
                  <a:pt x="27" y="165"/>
                  <a:pt x="45" y="138"/>
                </a:cubicBezTo>
                <a:close/>
              </a:path>
            </a:pathLst>
          </a:custGeom>
          <a:solidFill>
            <a:srgbClr val="0070C0"/>
          </a:solidFill>
          <a:ln w="9525">
            <a:solidFill>
              <a:schemeClr val="tx1"/>
            </a:solidFill>
            <a:round/>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8" name="Freeform 28"/>
          <p:cNvSpPr>
            <a:spLocks/>
          </p:cNvSpPr>
          <p:nvPr/>
        </p:nvSpPr>
        <p:spPr bwMode="auto">
          <a:xfrm>
            <a:off x="1600200" y="1733979"/>
            <a:ext cx="80772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09" name="Freeform 29"/>
          <p:cNvSpPr>
            <a:spLocks/>
          </p:cNvSpPr>
          <p:nvPr/>
        </p:nvSpPr>
        <p:spPr bwMode="auto">
          <a:xfrm>
            <a:off x="1295400" y="4958620"/>
            <a:ext cx="8153400" cy="4191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0" name="Freeform 30"/>
          <p:cNvSpPr>
            <a:spLocks/>
          </p:cNvSpPr>
          <p:nvPr/>
        </p:nvSpPr>
        <p:spPr bwMode="auto">
          <a:xfrm>
            <a:off x="1524000" y="3352800"/>
            <a:ext cx="8077200" cy="266700"/>
          </a:xfrm>
          <a:custGeom>
            <a:avLst/>
            <a:gdLst>
              <a:gd name="T0" fmla="*/ 0 w 5808"/>
              <a:gd name="T1" fmla="*/ 235 h 264"/>
              <a:gd name="T2" fmla="*/ 745 w 5808"/>
              <a:gd name="T3" fmla="*/ 210 h 264"/>
              <a:gd name="T4" fmla="*/ 1373 w 5808"/>
              <a:gd name="T5" fmla="*/ 83 h 264"/>
              <a:gd name="T6" fmla="*/ 2085 w 5808"/>
              <a:gd name="T7" fmla="*/ 59 h 264"/>
              <a:gd name="T8" fmla="*/ 3227 w 5808"/>
              <a:gd name="T9" fmla="*/ 235 h 264"/>
              <a:gd name="T10" fmla="*/ 4319 w 5808"/>
              <a:gd name="T11" fmla="*/ 235 h 264"/>
              <a:gd name="T12" fmla="*/ 4964 w 5808"/>
              <a:gd name="T13" fmla="*/ 59 h 264"/>
              <a:gd name="T14" fmla="*/ 5808 w 5808"/>
              <a:gd name="T15" fmla="*/ 0 h 264"/>
              <a:gd name="T16" fmla="*/ 0 60000 65536"/>
              <a:gd name="T17" fmla="*/ 0 60000 65536"/>
              <a:gd name="T18" fmla="*/ 0 60000 65536"/>
              <a:gd name="T19" fmla="*/ 0 60000 65536"/>
              <a:gd name="T20" fmla="*/ 0 60000 65536"/>
              <a:gd name="T21" fmla="*/ 0 60000 65536"/>
              <a:gd name="T22" fmla="*/ 0 60000 65536"/>
              <a:gd name="T23" fmla="*/ 0 60000 65536"/>
              <a:gd name="T24" fmla="*/ 0 w 5808"/>
              <a:gd name="T25" fmla="*/ 0 h 264"/>
              <a:gd name="T26" fmla="*/ 5808 w 5808"/>
              <a:gd name="T27" fmla="*/ 264 h 2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08" h="264">
                <a:moveTo>
                  <a:pt x="0" y="235"/>
                </a:moveTo>
                <a:cubicBezTo>
                  <a:pt x="124" y="231"/>
                  <a:pt x="516" y="235"/>
                  <a:pt x="745" y="210"/>
                </a:cubicBezTo>
                <a:cubicBezTo>
                  <a:pt x="974" y="185"/>
                  <a:pt x="1150" y="108"/>
                  <a:pt x="1373" y="83"/>
                </a:cubicBezTo>
                <a:cubicBezTo>
                  <a:pt x="1596" y="58"/>
                  <a:pt x="1776" y="34"/>
                  <a:pt x="2085" y="59"/>
                </a:cubicBezTo>
                <a:cubicBezTo>
                  <a:pt x="2394" y="84"/>
                  <a:pt x="2854" y="205"/>
                  <a:pt x="3227" y="235"/>
                </a:cubicBezTo>
                <a:cubicBezTo>
                  <a:pt x="3599" y="264"/>
                  <a:pt x="4029" y="264"/>
                  <a:pt x="4319" y="235"/>
                </a:cubicBezTo>
                <a:cubicBezTo>
                  <a:pt x="4608" y="205"/>
                  <a:pt x="4716" y="98"/>
                  <a:pt x="4964" y="59"/>
                </a:cubicBezTo>
                <a:cubicBezTo>
                  <a:pt x="5212" y="20"/>
                  <a:pt x="5643" y="10"/>
                  <a:pt x="5808" y="0"/>
                </a:cubicBezTo>
              </a:path>
            </a:pathLst>
          </a:custGeom>
          <a:noFill/>
          <a:ln w="3810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714" name="Text Box 34"/>
          <p:cNvSpPr txBox="1">
            <a:spLocks noChangeArrowheads="1"/>
          </p:cNvSpPr>
          <p:nvPr/>
        </p:nvSpPr>
        <p:spPr bwMode="auto">
          <a:xfrm>
            <a:off x="9380900" y="4881957"/>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25 feet</a:t>
            </a:r>
          </a:p>
        </p:txBody>
      </p:sp>
      <p:sp>
        <p:nvSpPr>
          <p:cNvPr id="71716" name="Text Box 36"/>
          <p:cNvSpPr txBox="1">
            <a:spLocks noChangeArrowheads="1"/>
          </p:cNvSpPr>
          <p:nvPr/>
        </p:nvSpPr>
        <p:spPr bwMode="auto">
          <a:xfrm>
            <a:off x="9601200" y="1505379"/>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100 feet</a:t>
            </a:r>
          </a:p>
        </p:txBody>
      </p:sp>
      <p:sp>
        <p:nvSpPr>
          <p:cNvPr id="71719" name="Text Box 39"/>
          <p:cNvSpPr txBox="1">
            <a:spLocks noChangeArrowheads="1"/>
          </p:cNvSpPr>
          <p:nvPr/>
        </p:nvSpPr>
        <p:spPr bwMode="auto">
          <a:xfrm>
            <a:off x="8285250" y="5480874"/>
            <a:ext cx="2382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latin typeface="Arial" charset="0"/>
              </a:rPr>
              <a:t>800 sf cap or 30%</a:t>
            </a:r>
            <a:endParaRPr lang="en-US" altLang="en-US" sz="2000" dirty="0"/>
          </a:p>
        </p:txBody>
      </p:sp>
      <p:sp>
        <p:nvSpPr>
          <p:cNvPr id="71720" name="Rectangle 40"/>
          <p:cNvSpPr>
            <a:spLocks noChangeArrowheads="1"/>
          </p:cNvSpPr>
          <p:nvPr/>
        </p:nvSpPr>
        <p:spPr bwMode="auto">
          <a:xfrm>
            <a:off x="6591300" y="3752116"/>
            <a:ext cx="1524000" cy="8382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a:t>800 sf camp</a:t>
            </a:r>
            <a:endParaRPr lang="en-US" altLang="en-US"/>
          </a:p>
        </p:txBody>
      </p:sp>
      <p:sp>
        <p:nvSpPr>
          <p:cNvPr id="71721" name="Rectangle 41"/>
          <p:cNvSpPr>
            <a:spLocks noChangeArrowheads="1"/>
          </p:cNvSpPr>
          <p:nvPr/>
        </p:nvSpPr>
        <p:spPr bwMode="auto">
          <a:xfrm>
            <a:off x="3527838" y="5340771"/>
            <a:ext cx="838200" cy="685800"/>
          </a:xfrm>
          <a:prstGeom prst="rect">
            <a:avLst/>
          </a:prstGeom>
          <a:solidFill>
            <a:srgbClr val="FF66FF"/>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tLang="en-US" sz="1800"/>
          </a:p>
        </p:txBody>
      </p:sp>
      <p:sp>
        <p:nvSpPr>
          <p:cNvPr id="71722" name="Text Box 42"/>
          <p:cNvSpPr txBox="1">
            <a:spLocks noChangeArrowheads="1"/>
          </p:cNvSpPr>
          <p:nvPr/>
        </p:nvSpPr>
        <p:spPr bwMode="auto">
          <a:xfrm>
            <a:off x="3616738" y="5360254"/>
            <a:ext cx="749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dirty="0"/>
              <a:t>200 sf</a:t>
            </a:r>
          </a:p>
          <a:p>
            <a:r>
              <a:rPr lang="en-US" altLang="en-US" sz="1800" dirty="0"/>
              <a:t>shed</a:t>
            </a:r>
          </a:p>
        </p:txBody>
      </p:sp>
      <p:sp>
        <p:nvSpPr>
          <p:cNvPr id="71723" name="Rectangle 43"/>
          <p:cNvSpPr>
            <a:spLocks noChangeArrowheads="1"/>
          </p:cNvSpPr>
          <p:nvPr/>
        </p:nvSpPr>
        <p:spPr bwMode="auto">
          <a:xfrm>
            <a:off x="5448300" y="4714288"/>
            <a:ext cx="1066800" cy="533400"/>
          </a:xfrm>
          <a:prstGeom prst="rect">
            <a:avLst/>
          </a:prstGeom>
          <a:solidFill>
            <a:srgbClr val="FF9900"/>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t>500 sf</a:t>
            </a:r>
          </a:p>
          <a:p>
            <a:pPr algn="ctr"/>
            <a:r>
              <a:rPr lang="en-US" altLang="en-US" sz="1800" dirty="0"/>
              <a:t>garage</a:t>
            </a:r>
          </a:p>
        </p:txBody>
      </p:sp>
      <p:sp>
        <p:nvSpPr>
          <p:cNvPr id="71725" name="Text Box 45"/>
          <p:cNvSpPr txBox="1">
            <a:spLocks noChangeArrowheads="1"/>
          </p:cNvSpPr>
          <p:nvPr/>
        </p:nvSpPr>
        <p:spPr bwMode="auto">
          <a:xfrm>
            <a:off x="1664153" y="2425074"/>
            <a:ext cx="2268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dirty="0">
                <a:solidFill>
                  <a:schemeClr val="bg1"/>
                </a:solidFill>
              </a:rPr>
              <a:t>25 </a:t>
            </a:r>
            <a:r>
              <a:rPr lang="en-US" altLang="en-US" sz="2000" dirty="0" err="1">
                <a:solidFill>
                  <a:schemeClr val="bg1"/>
                </a:solidFill>
              </a:rPr>
              <a:t>ft</a:t>
            </a:r>
            <a:endParaRPr lang="en-US" altLang="en-US" sz="2000" dirty="0">
              <a:solidFill>
                <a:schemeClr val="bg1"/>
              </a:solidFill>
            </a:endParaRPr>
          </a:p>
        </p:txBody>
      </p:sp>
      <p:sp>
        <p:nvSpPr>
          <p:cNvPr id="71726" name="Text Box 46"/>
          <p:cNvSpPr txBox="1">
            <a:spLocks noChangeArrowheads="1"/>
          </p:cNvSpPr>
          <p:nvPr/>
        </p:nvSpPr>
        <p:spPr bwMode="auto">
          <a:xfrm>
            <a:off x="1752600" y="409416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rPr>
              <a:t>20 </a:t>
            </a:r>
            <a:r>
              <a:rPr lang="en-US" altLang="en-US" sz="2000" dirty="0" err="1">
                <a:solidFill>
                  <a:schemeClr val="bg1"/>
                </a:solidFill>
              </a:rPr>
              <a:t>ft</a:t>
            </a:r>
            <a:endParaRPr lang="en-US" altLang="en-US" sz="2000" dirty="0"/>
          </a:p>
        </p:txBody>
      </p:sp>
      <p:sp>
        <p:nvSpPr>
          <p:cNvPr id="71727" name="Text Box 47"/>
          <p:cNvSpPr txBox="1">
            <a:spLocks noChangeArrowheads="1"/>
          </p:cNvSpPr>
          <p:nvPr/>
        </p:nvSpPr>
        <p:spPr bwMode="auto">
          <a:xfrm>
            <a:off x="1768929" y="566737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t>15 </a:t>
            </a:r>
            <a:r>
              <a:rPr lang="en-US" altLang="en-US" sz="2000" dirty="0" err="1"/>
              <a:t>ft</a:t>
            </a:r>
            <a:endParaRPr lang="en-US" altLang="en-US" sz="2000" dirty="0"/>
          </a:p>
        </p:txBody>
      </p:sp>
      <p:sp>
        <p:nvSpPr>
          <p:cNvPr id="71729" name="Text Box 49"/>
          <p:cNvSpPr txBox="1">
            <a:spLocks noChangeArrowheads="1"/>
          </p:cNvSpPr>
          <p:nvPr/>
        </p:nvSpPr>
        <p:spPr bwMode="auto">
          <a:xfrm>
            <a:off x="5486400" y="6521450"/>
            <a:ext cx="1104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a:solidFill>
                  <a:schemeClr val="bg1"/>
                </a:solidFill>
              </a:rPr>
              <a:t>Great Pond</a:t>
            </a:r>
            <a:endParaRPr lang="en-US" altLang="en-US" sz="1600"/>
          </a:p>
        </p:txBody>
      </p:sp>
      <p:sp>
        <p:nvSpPr>
          <p:cNvPr id="51" name="Text Box 35"/>
          <p:cNvSpPr txBox="1">
            <a:spLocks noChangeArrowheads="1"/>
          </p:cNvSpPr>
          <p:nvPr/>
        </p:nvSpPr>
        <p:spPr bwMode="auto">
          <a:xfrm>
            <a:off x="9563100" y="3214007"/>
            <a:ext cx="838200" cy="304800"/>
          </a:xfrm>
          <a:prstGeom prst="rect">
            <a:avLst/>
          </a:prstGeom>
          <a:solidFill>
            <a:srgbClr val="336600"/>
          </a:solidFill>
          <a:ln>
            <a:noFill/>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400" b="1" dirty="0">
                <a:solidFill>
                  <a:schemeClr val="bg1"/>
                </a:solidFill>
                <a:latin typeface="Arial" charset="0"/>
              </a:rPr>
              <a:t>75 feet</a:t>
            </a:r>
          </a:p>
        </p:txBody>
      </p:sp>
      <p:sp>
        <p:nvSpPr>
          <p:cNvPr id="47" name="Text Box 45"/>
          <p:cNvSpPr txBox="1">
            <a:spLocks noChangeArrowheads="1"/>
          </p:cNvSpPr>
          <p:nvPr/>
        </p:nvSpPr>
        <p:spPr bwMode="auto">
          <a:xfrm>
            <a:off x="1566821" y="1079772"/>
            <a:ext cx="2268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u="sng" dirty="0">
                <a:solidFill>
                  <a:srgbClr val="FF0000"/>
                </a:solidFill>
              </a:rPr>
              <a:t>Height-</a:t>
            </a:r>
            <a:r>
              <a:rPr lang="en-US" altLang="en-US" sz="2000" dirty="0">
                <a:solidFill>
                  <a:srgbClr val="FF0000"/>
                </a:solidFill>
              </a:rPr>
              <a:t> existing, or max height:</a:t>
            </a:r>
          </a:p>
        </p:txBody>
      </p:sp>
      <p:sp>
        <p:nvSpPr>
          <p:cNvPr id="48" name="Text Box 39"/>
          <p:cNvSpPr txBox="1">
            <a:spLocks noChangeArrowheads="1"/>
          </p:cNvSpPr>
          <p:nvPr/>
        </p:nvSpPr>
        <p:spPr bwMode="auto">
          <a:xfrm>
            <a:off x="8209050" y="3771106"/>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1000 sf cap or 30%</a:t>
            </a:r>
            <a:endParaRPr lang="en-US" altLang="en-US" sz="2000" dirty="0">
              <a:solidFill>
                <a:schemeClr val="bg1"/>
              </a:solidFill>
            </a:endParaRPr>
          </a:p>
        </p:txBody>
      </p:sp>
      <p:sp>
        <p:nvSpPr>
          <p:cNvPr id="49" name="Text Box 39"/>
          <p:cNvSpPr txBox="1">
            <a:spLocks noChangeArrowheads="1"/>
          </p:cNvSpPr>
          <p:nvPr/>
        </p:nvSpPr>
        <p:spPr bwMode="auto">
          <a:xfrm>
            <a:off x="8182228" y="2222579"/>
            <a:ext cx="2382750" cy="400110"/>
          </a:xfrm>
          <a:prstGeom prst="rect">
            <a:avLst/>
          </a:prstGeom>
          <a:solidFill>
            <a:srgbClr val="336600"/>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dirty="0">
                <a:solidFill>
                  <a:schemeClr val="bg1"/>
                </a:solidFill>
                <a:latin typeface="Arial" charset="0"/>
              </a:rPr>
              <a:t>1500 sf cap or 30%</a:t>
            </a:r>
            <a:endParaRPr lang="en-US" altLang="en-US" sz="2000" dirty="0">
              <a:solidFill>
                <a:schemeClr val="bg1"/>
              </a:solidFill>
            </a:endParaRPr>
          </a:p>
        </p:txBody>
      </p:sp>
      <p:sp>
        <p:nvSpPr>
          <p:cNvPr id="2" name="Oval Callout 1"/>
          <p:cNvSpPr/>
          <p:nvPr/>
        </p:nvSpPr>
        <p:spPr>
          <a:xfrm>
            <a:off x="5981701" y="5168170"/>
            <a:ext cx="2476499" cy="1521555"/>
          </a:xfrm>
          <a:prstGeom prst="wedgeEllipseCallout">
            <a:avLst>
              <a:gd name="adj1" fmla="val -49124"/>
              <a:gd name="adj2" fmla="val -5983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accessory structures closer than principal structure: no expansion</a:t>
            </a:r>
          </a:p>
        </p:txBody>
      </p:sp>
      <p:sp>
        <p:nvSpPr>
          <p:cNvPr id="3" name="Oval Callout 2"/>
          <p:cNvSpPr/>
          <p:nvPr/>
        </p:nvSpPr>
        <p:spPr>
          <a:xfrm>
            <a:off x="1845212" y="4491039"/>
            <a:ext cx="1600200" cy="1192633"/>
          </a:xfrm>
          <a:prstGeom prst="wedgeEllipseCallout">
            <a:avLst>
              <a:gd name="adj1" fmla="val 61480"/>
              <a:gd name="adj2" fmla="val 5337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accessory w/in 25’: no expansion</a:t>
            </a:r>
          </a:p>
        </p:txBody>
      </p:sp>
    </p:spTree>
    <p:extLst>
      <p:ext uri="{BB962C8B-B14F-4D97-AF65-F5344CB8AC3E}">
        <p14:creationId xmlns:p14="http://schemas.microsoft.com/office/powerpoint/2010/main" val="4153841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a:xfrm>
            <a:off x="1905000" y="274638"/>
            <a:ext cx="8382000" cy="1143000"/>
          </a:xfrm>
        </p:spPr>
        <p:txBody>
          <a:bodyPr/>
          <a:lstStyle/>
          <a:p>
            <a:pPr eaLnBrk="1" hangingPunct="1"/>
            <a:r>
              <a:rPr lang="en-US" altLang="en-US" sz="4000" b="1" dirty="0">
                <a:solidFill>
                  <a:schemeClr val="tx2"/>
                </a:solidFill>
                <a:latin typeface="Arial" charset="0"/>
                <a:cs typeface="Arial" charset="0"/>
              </a:rPr>
              <a:t>Functionally Water-Dependent</a:t>
            </a:r>
          </a:p>
        </p:txBody>
      </p:sp>
      <p:sp>
        <p:nvSpPr>
          <p:cNvPr id="33795" name="Rectangle 12"/>
          <p:cNvSpPr>
            <a:spLocks noGrp="1"/>
          </p:cNvSpPr>
          <p:nvPr>
            <p:ph type="body" idx="4294967295"/>
          </p:nvPr>
        </p:nvSpPr>
        <p:spPr>
          <a:xfrm>
            <a:off x="1981200" y="1447801"/>
            <a:ext cx="8382000" cy="4605338"/>
          </a:xfrm>
        </p:spPr>
        <p:txBody>
          <a:bodyPr/>
          <a:lstStyle/>
          <a:p>
            <a:pPr marL="0" indent="0">
              <a:lnSpc>
                <a:spcPct val="90000"/>
              </a:lnSpc>
              <a:buNone/>
            </a:pPr>
            <a:r>
              <a:rPr lang="en-US" altLang="en-US" sz="2800" dirty="0">
                <a:latin typeface="Arial" charset="0"/>
                <a:cs typeface="Arial" charset="0"/>
              </a:rPr>
              <a:t>Primary purpose requires location on or direct access to waters and cannot be located away from these waters</a:t>
            </a:r>
            <a:endParaRPr lang="en-US" altLang="en-US" sz="2400" dirty="0">
              <a:latin typeface="Arial" charset="0"/>
              <a:cs typeface="Arial" charset="0"/>
            </a:endParaRPr>
          </a:p>
          <a:p>
            <a:pPr marL="0" indent="0">
              <a:lnSpc>
                <a:spcPct val="90000"/>
              </a:lnSpc>
              <a:buNone/>
            </a:pPr>
            <a:endParaRPr lang="en-US" altLang="en-US" sz="2400" dirty="0">
              <a:latin typeface="Arial" charset="0"/>
              <a:cs typeface="Arial" charset="0"/>
            </a:endParaRP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3801" name="Picture 1"/>
          <p:cNvPicPr>
            <a:picLocks noChangeAspect="1"/>
          </p:cNvPicPr>
          <p:nvPr/>
        </p:nvPicPr>
        <p:blipFill>
          <a:blip r:embed="rId4">
            <a:extLst>
              <a:ext uri="{28A0092B-C50C-407E-A947-70E740481C1C}">
                <a14:useLocalDpi xmlns:a14="http://schemas.microsoft.com/office/drawing/2010/main" val="0"/>
              </a:ext>
            </a:extLst>
          </a:blip>
          <a:srcRect b="26025"/>
          <a:stretch>
            <a:fillRect/>
          </a:stretch>
        </p:blipFill>
        <p:spPr bwMode="auto">
          <a:xfrm>
            <a:off x="4686836" y="2430887"/>
            <a:ext cx="3810000" cy="3757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573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Definition</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05000" y="1234358"/>
            <a:ext cx="8458200" cy="4656138"/>
          </a:xfrm>
        </p:spPr>
        <p:txBody>
          <a:bodyPr/>
          <a:lstStyle/>
          <a:p>
            <a:pPr marL="0" indent="0">
              <a:buNone/>
              <a:defRPr/>
            </a:pPr>
            <a:r>
              <a:rPr lang="en-US" sz="2800" dirty="0">
                <a:latin typeface="Arial" charset="0"/>
                <a:cs typeface="Arial" charset="0"/>
              </a:rPr>
              <a:t>Functionally water-dependent:</a:t>
            </a:r>
          </a:p>
          <a:p>
            <a:pPr>
              <a:defRPr/>
            </a:pPr>
            <a:r>
              <a:rPr lang="en-US" altLang="en-US" sz="2400" dirty="0">
                <a:latin typeface="Arial" charset="0"/>
                <a:cs typeface="Arial" charset="0"/>
              </a:rPr>
              <a:t>Includes fish-related storage</a:t>
            </a:r>
          </a:p>
          <a:p>
            <a:pPr>
              <a:defRPr/>
            </a:pPr>
            <a:r>
              <a:rPr lang="en-US" altLang="en-US" sz="2400" dirty="0">
                <a:latin typeface="Arial" charset="0"/>
                <a:cs typeface="Arial" charset="0"/>
              </a:rPr>
              <a:t>Include shoreline structures necessary for erosion control purposes (in place of retaining walls)</a:t>
            </a:r>
          </a:p>
          <a:p>
            <a:pPr>
              <a:defRPr/>
            </a:pPr>
            <a:r>
              <a:rPr lang="en-US" altLang="en-US" sz="2400" dirty="0">
                <a:latin typeface="Arial" charset="0"/>
                <a:cs typeface="Arial" charset="0"/>
              </a:rPr>
              <a:t>Excludes recreational boat storage buildings (boat house)</a:t>
            </a:r>
          </a:p>
        </p:txBody>
      </p:sp>
      <p:pic>
        <p:nvPicPr>
          <p:cNvPr id="3482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2600" y="3505201"/>
            <a:ext cx="3606800" cy="2620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67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a:xfrm>
            <a:off x="1905000" y="119130"/>
            <a:ext cx="8382000" cy="1143000"/>
          </a:xfrm>
        </p:spPr>
        <p:txBody>
          <a:bodyPr/>
          <a:lstStyle/>
          <a:p>
            <a:pPr eaLnBrk="1" hangingPunct="1"/>
            <a:r>
              <a:rPr lang="en-US" altLang="en-US" sz="4000" b="1" dirty="0">
                <a:solidFill>
                  <a:schemeClr val="tx2"/>
                </a:solidFill>
                <a:latin typeface="Arial" charset="0"/>
                <a:cs typeface="Arial" charset="0"/>
              </a:rPr>
              <a:t>Setback Violations</a:t>
            </a:r>
          </a:p>
        </p:txBody>
      </p:sp>
      <p:sp>
        <p:nvSpPr>
          <p:cNvPr id="3075" name="Rectangle 12"/>
          <p:cNvSpPr>
            <a:spLocks noGrp="1"/>
          </p:cNvSpPr>
          <p:nvPr>
            <p:ph type="body" idx="4294967295"/>
          </p:nvPr>
        </p:nvSpPr>
        <p:spPr>
          <a:xfrm>
            <a:off x="1981200" y="1527176"/>
            <a:ext cx="8382000" cy="4525963"/>
          </a:xfrm>
        </p:spPr>
        <p:txBody>
          <a:bodyPr/>
          <a:lstStyle/>
          <a:p>
            <a:pPr marL="0" indent="0">
              <a:lnSpc>
                <a:spcPct val="90000"/>
              </a:lnSpc>
              <a:buNone/>
              <a:defRPr/>
            </a:pPr>
            <a:r>
              <a:rPr lang="en-US" sz="2800" dirty="0">
                <a:solidFill>
                  <a:prstClr val="black"/>
                </a:solidFill>
                <a:latin typeface="Arial" charset="0"/>
                <a:cs typeface="Arial" charset="0"/>
              </a:rPr>
              <a:t>If it looks like a duck…</a:t>
            </a:r>
          </a:p>
          <a:p>
            <a:pPr>
              <a:lnSpc>
                <a:spcPct val="90000"/>
              </a:lnSpc>
              <a:defRPr/>
            </a:pPr>
            <a:endParaRPr lang="en-US" altLang="en-US" sz="2400" dirty="0">
              <a:latin typeface="Arial" charset="0"/>
              <a:cs typeface="Arial" charset="0"/>
            </a:endParaRP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57" name="Table Placeholder 3"/>
          <p:cNvPicPr>
            <a:picLocks noChangeAspect="1"/>
          </p:cNvPicPr>
          <p:nvPr/>
        </p:nvPicPr>
        <p:blipFill>
          <a:blip r:embed="rId4" cstate="print">
            <a:extLst>
              <a:ext uri="{28A0092B-C50C-407E-A947-70E740481C1C}">
                <a14:useLocalDpi xmlns:a14="http://schemas.microsoft.com/office/drawing/2010/main" val="0"/>
              </a:ext>
            </a:extLst>
          </a:blip>
          <a:srcRect t="15916" b="11697"/>
          <a:stretch>
            <a:fillRect/>
          </a:stretch>
        </p:blipFill>
        <p:spPr bwMode="auto">
          <a:xfrm>
            <a:off x="1746161" y="2773122"/>
            <a:ext cx="5120640" cy="2780818"/>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658" name="Picture 2"/>
          <p:cNvPicPr>
            <a:picLocks noChangeAspect="1"/>
          </p:cNvPicPr>
          <p:nvPr/>
        </p:nvPicPr>
        <p:blipFill>
          <a:blip r:embed="rId5" cstate="print">
            <a:extLst>
              <a:ext uri="{28A0092B-C50C-407E-A947-70E740481C1C}">
                <a14:useLocalDpi xmlns:a14="http://schemas.microsoft.com/office/drawing/2010/main" val="0"/>
              </a:ext>
            </a:extLst>
          </a:blip>
          <a:srcRect t="21909" r="7510" b="13734"/>
          <a:stretch>
            <a:fillRect/>
          </a:stretch>
        </p:blipFill>
        <p:spPr bwMode="auto">
          <a:xfrm>
            <a:off x="6877050" y="4163532"/>
            <a:ext cx="3594100" cy="1876425"/>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659" name="Picture 1"/>
          <p:cNvPicPr>
            <a:picLocks noChangeAspect="1"/>
          </p:cNvPicPr>
          <p:nvPr/>
        </p:nvPicPr>
        <p:blipFill>
          <a:blip r:embed="rId6">
            <a:extLst>
              <a:ext uri="{28A0092B-C50C-407E-A947-70E740481C1C}">
                <a14:useLocalDpi xmlns:a14="http://schemas.microsoft.com/office/drawing/2010/main" val="0"/>
              </a:ext>
            </a:extLst>
          </a:blip>
          <a:srcRect l="37108" t="31477" r="10603" b="13414"/>
          <a:stretch>
            <a:fillRect/>
          </a:stretch>
        </p:blipFill>
        <p:spPr bwMode="auto">
          <a:xfrm>
            <a:off x="6496050" y="1219201"/>
            <a:ext cx="3975100" cy="3141663"/>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136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1524000" y="274638"/>
            <a:ext cx="9144000" cy="1143000"/>
          </a:xfrm>
        </p:spPr>
        <p:txBody>
          <a:bodyPr/>
          <a:lstStyle/>
          <a:p>
            <a:pPr eaLnBrk="1" hangingPunct="1"/>
            <a:r>
              <a:rPr lang="en-US" altLang="en-US" sz="4000" b="1" dirty="0">
                <a:solidFill>
                  <a:schemeClr val="tx2"/>
                </a:solidFill>
                <a:latin typeface="Arial" charset="0"/>
                <a:cs typeface="Arial" charset="0"/>
              </a:rPr>
              <a:t>Shoreline Setbacks for Structures</a:t>
            </a:r>
          </a:p>
        </p:txBody>
      </p:sp>
      <p:sp>
        <p:nvSpPr>
          <p:cNvPr id="3075" name="Rectangle 12"/>
          <p:cNvSpPr>
            <a:spLocks noGrp="1"/>
          </p:cNvSpPr>
          <p:nvPr>
            <p:ph type="body" idx="4294967295"/>
          </p:nvPr>
        </p:nvSpPr>
        <p:spPr>
          <a:xfrm>
            <a:off x="1981200" y="1371601"/>
            <a:ext cx="8229600" cy="4681538"/>
          </a:xfrm>
        </p:spPr>
        <p:txBody>
          <a:bodyPr/>
          <a:lstStyle/>
          <a:p>
            <a:pPr marL="0" indent="0">
              <a:lnSpc>
                <a:spcPct val="90000"/>
              </a:lnSpc>
              <a:buNone/>
              <a:defRPr/>
            </a:pPr>
            <a:r>
              <a:rPr lang="en-US" sz="2800" dirty="0">
                <a:latin typeface="Arial" charset="0"/>
                <a:cs typeface="Arial" charset="0"/>
              </a:rPr>
              <a:t>Setback depends on resource, use and district:</a:t>
            </a:r>
            <a:endParaRPr lang="en-US" sz="2400" dirty="0">
              <a:latin typeface="Arial" charset="0"/>
              <a:cs typeface="Arial" charset="0"/>
            </a:endParaRPr>
          </a:p>
          <a:p>
            <a:pPr>
              <a:lnSpc>
                <a:spcPct val="90000"/>
              </a:lnSpc>
              <a:defRPr/>
            </a:pPr>
            <a:r>
              <a:rPr lang="en-US" altLang="en-US" sz="2400" dirty="0">
                <a:latin typeface="Arial" charset="0"/>
                <a:cs typeface="Arial" charset="0"/>
              </a:rPr>
              <a:t>Great ponds and rivers to great ponds		100ft</a:t>
            </a:r>
          </a:p>
          <a:p>
            <a:pPr>
              <a:lnSpc>
                <a:spcPct val="90000"/>
              </a:lnSpc>
              <a:defRPr/>
            </a:pPr>
            <a:r>
              <a:rPr lang="en-US" altLang="en-US" sz="2400" dirty="0">
                <a:latin typeface="Arial" charset="0"/>
                <a:cs typeface="Arial" charset="0"/>
              </a:rPr>
              <a:t>Other rivers, streams and wetlands		75ft</a:t>
            </a:r>
          </a:p>
          <a:p>
            <a:pPr>
              <a:lnSpc>
                <a:spcPct val="90000"/>
              </a:lnSpc>
              <a:defRPr/>
            </a:pPr>
            <a:r>
              <a:rPr lang="en-US" altLang="en-US" sz="2400" dirty="0">
                <a:latin typeface="Arial" charset="0"/>
                <a:cs typeface="Arial" charset="0"/>
              </a:rPr>
              <a:t>Tributary streams	(within shoreland zone)	75ft</a:t>
            </a:r>
          </a:p>
          <a:p>
            <a:pPr>
              <a:lnSpc>
                <a:spcPct val="90000"/>
              </a:lnSpc>
              <a:defRPr/>
            </a:pPr>
            <a:r>
              <a:rPr lang="en-US" altLang="en-US" sz="2400" dirty="0">
                <a:latin typeface="Arial" charset="0"/>
                <a:cs typeface="Arial" charset="0"/>
              </a:rPr>
              <a:t>General Development II District		75ft</a:t>
            </a:r>
          </a:p>
          <a:p>
            <a:pPr>
              <a:lnSpc>
                <a:spcPct val="90000"/>
              </a:lnSpc>
              <a:defRPr/>
            </a:pPr>
            <a:r>
              <a:rPr lang="en-US" altLang="en-US" sz="2400" dirty="0">
                <a:latin typeface="Arial" charset="0"/>
                <a:cs typeface="Arial" charset="0"/>
              </a:rPr>
              <a:t>General Development I District			25ft</a:t>
            </a:r>
          </a:p>
          <a:p>
            <a:pPr>
              <a:lnSpc>
                <a:spcPct val="90000"/>
              </a:lnSpc>
              <a:defRPr/>
            </a:pPr>
            <a:r>
              <a:rPr lang="en-US" altLang="en-US" sz="2400" dirty="0">
                <a:latin typeface="Arial" charset="0"/>
                <a:cs typeface="Arial" charset="0"/>
              </a:rPr>
              <a:t>Functionally water-dependent uses		0ft</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01637" y="4418527"/>
            <a:ext cx="1441450" cy="1633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
          <p:cNvPicPr>
            <a:picLocks noChangeAspect="1"/>
          </p:cNvPicPr>
          <p:nvPr/>
        </p:nvPicPr>
        <p:blipFill>
          <a:blip r:embed="rId5">
            <a:extLst>
              <a:ext uri="{28A0092B-C50C-407E-A947-70E740481C1C}">
                <a14:useLocalDpi xmlns:a14="http://schemas.microsoft.com/office/drawing/2010/main" val="0"/>
              </a:ext>
            </a:extLst>
          </a:blip>
          <a:srcRect b="26607"/>
          <a:stretch>
            <a:fillRect/>
          </a:stretch>
        </p:blipFill>
        <p:spPr bwMode="auto">
          <a:xfrm>
            <a:off x="5562601" y="4419600"/>
            <a:ext cx="2967037" cy="1633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
          <p:cNvPicPr>
            <a:picLocks noChangeAspect="1"/>
          </p:cNvPicPr>
          <p:nvPr/>
        </p:nvPicPr>
        <p:blipFill>
          <a:blip r:embed="rId6">
            <a:extLst>
              <a:ext uri="{28A0092B-C50C-407E-A947-70E740481C1C}">
                <a14:useLocalDpi xmlns:a14="http://schemas.microsoft.com/office/drawing/2010/main" val="0"/>
              </a:ext>
            </a:extLst>
          </a:blip>
          <a:srcRect t="33328" r="36581" b="16972"/>
          <a:stretch>
            <a:fillRect/>
          </a:stretch>
        </p:blipFill>
        <p:spPr bwMode="auto">
          <a:xfrm>
            <a:off x="2572198" y="4418527"/>
            <a:ext cx="2779713" cy="1633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935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p:cNvSpPr>
          <p:nvPr>
            <p:ph type="title"/>
          </p:nvPr>
        </p:nvSpPr>
        <p:spPr>
          <a:xfrm>
            <a:off x="2016302" y="438210"/>
            <a:ext cx="8229600" cy="1238190"/>
          </a:xfrm>
        </p:spPr>
        <p:txBody>
          <a:bodyPr/>
          <a:lstStyle/>
          <a:p>
            <a:pPr eaLnBrk="1" hangingPunct="1"/>
            <a:r>
              <a:rPr lang="en-US" altLang="en-US" sz="4000" b="1" dirty="0">
                <a:solidFill>
                  <a:schemeClr val="tx2"/>
                </a:solidFill>
                <a:latin typeface="Arial" panose="020B0604020202020204" pitchFamily="34" charset="0"/>
                <a:cs typeface="Arial" panose="020B0604020202020204" pitchFamily="34" charset="0"/>
              </a:rPr>
              <a:t>Non-vegetated surfaces</a:t>
            </a:r>
            <a:br>
              <a:rPr lang="en-US" altLang="en-US" sz="4000" b="1" dirty="0">
                <a:solidFill>
                  <a:schemeClr val="tx2"/>
                </a:solidFill>
                <a:latin typeface="Arial" panose="020B0604020202020204" pitchFamily="34" charset="0"/>
                <a:cs typeface="Arial" panose="020B0604020202020204" pitchFamily="34" charset="0"/>
              </a:rPr>
            </a:br>
            <a:r>
              <a:rPr lang="en-US" altLang="en-US" sz="4000" b="1" dirty="0">
                <a:solidFill>
                  <a:schemeClr val="tx2"/>
                </a:solidFill>
                <a:latin typeface="Arial" panose="020B0604020202020204" pitchFamily="34" charset="0"/>
                <a:cs typeface="Arial" panose="020B0604020202020204" pitchFamily="34" charset="0"/>
              </a:rPr>
              <a:t>aka ‘lot coverage’</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Content Placeholder 2"/>
          <p:cNvSpPr>
            <a:spLocks noGrp="1"/>
          </p:cNvSpPr>
          <p:nvPr>
            <p:ph sz="half" idx="2"/>
          </p:nvPr>
        </p:nvSpPr>
        <p:spPr>
          <a:xfrm>
            <a:off x="2016303" y="1676401"/>
            <a:ext cx="8194497" cy="4190999"/>
          </a:xfrm>
        </p:spPr>
        <p:txBody>
          <a:bodyPr/>
          <a:lstStyle/>
          <a:p>
            <a:pPr marL="0" indent="0">
              <a:lnSpc>
                <a:spcPct val="90000"/>
              </a:lnSpc>
              <a:buNone/>
            </a:pPr>
            <a:endParaRPr lang="en-US" altLang="en-US" dirty="0">
              <a:latin typeface="Tahoma" panose="020B0604030504040204" pitchFamily="34" charset="0"/>
              <a:cs typeface="Tahoma" panose="020B0604030504040204" pitchFamily="34" charset="0"/>
            </a:endParaRPr>
          </a:p>
          <a:p>
            <a:pPr>
              <a:lnSpc>
                <a:spcPct val="90000"/>
              </a:lnSpc>
              <a:buFont typeface="Wingdings" panose="05000000000000000000" pitchFamily="2" charset="2"/>
              <a:buChar char="§"/>
            </a:pPr>
            <a:r>
              <a:rPr lang="en-US" altLang="en-US" dirty="0">
                <a:latin typeface="Tahoma" panose="020B0604030504040204" pitchFamily="34" charset="0"/>
                <a:cs typeface="Tahoma" panose="020B0604030504040204" pitchFamily="34" charset="0"/>
              </a:rPr>
              <a:t>The total footprint area of all </a:t>
            </a:r>
            <a:r>
              <a:rPr lang="en-US" altLang="en-US" u="sng" dirty="0">
                <a:latin typeface="Tahoma" panose="020B0604030504040204" pitchFamily="34" charset="0"/>
                <a:cs typeface="Tahoma" panose="020B0604030504040204" pitchFamily="34" charset="0"/>
              </a:rPr>
              <a:t>non-vegetated surfaces</a:t>
            </a:r>
            <a:r>
              <a:rPr lang="en-US" altLang="en-US" b="1" dirty="0">
                <a:latin typeface="Tahoma" panose="020B0604030504040204" pitchFamily="34" charset="0"/>
                <a:cs typeface="Tahoma" panose="020B0604030504040204" pitchFamily="34" charset="0"/>
              </a:rPr>
              <a:t> </a:t>
            </a:r>
            <a:r>
              <a:rPr lang="en-US" altLang="en-US" dirty="0">
                <a:latin typeface="Tahoma" panose="020B0604030504040204" pitchFamily="34" charset="0"/>
                <a:cs typeface="Tahoma" panose="020B0604030504040204" pitchFamily="34" charset="0"/>
              </a:rPr>
              <a:t>within the shoreland zone is limited (note that it does </a:t>
            </a:r>
            <a:r>
              <a:rPr lang="en-US" altLang="en-US" u="sng" dirty="0">
                <a:latin typeface="Tahoma" panose="020B0604030504040204" pitchFamily="34" charset="0"/>
                <a:cs typeface="Tahoma" panose="020B0604030504040204" pitchFamily="34" charset="0"/>
              </a:rPr>
              <a:t>not</a:t>
            </a:r>
            <a:r>
              <a:rPr lang="en-US" altLang="en-US" dirty="0">
                <a:latin typeface="Tahoma" panose="020B0604030504040204" pitchFamily="34" charset="0"/>
                <a:cs typeface="Tahoma" panose="020B0604030504040204" pitchFamily="34" charset="0"/>
              </a:rPr>
              <a:t> say “impervious surfaces”).</a:t>
            </a:r>
            <a:br>
              <a:rPr lang="en-US" altLang="en-US" dirty="0">
                <a:latin typeface="Tahoma" panose="020B0604030504040204" pitchFamily="34" charset="0"/>
                <a:cs typeface="Tahoma" panose="020B0604030504040204" pitchFamily="34" charset="0"/>
              </a:rPr>
            </a:br>
            <a:endParaRPr lang="en-US" altLang="en-US" dirty="0">
              <a:latin typeface="Tahoma" panose="020B0604030504040204" pitchFamily="34" charset="0"/>
              <a:cs typeface="Tahoma" panose="020B0604030504040204" pitchFamily="34" charset="0"/>
            </a:endParaRPr>
          </a:p>
          <a:p>
            <a:pPr>
              <a:lnSpc>
                <a:spcPct val="90000"/>
              </a:lnSpc>
              <a:buFont typeface="Wingdings" panose="05000000000000000000" pitchFamily="2" charset="2"/>
              <a:buChar char="§"/>
            </a:pPr>
            <a:r>
              <a:rPr lang="en-US" altLang="en-US" dirty="0">
                <a:latin typeface="Tahoma" panose="020B0604030504040204" pitchFamily="34" charset="0"/>
                <a:cs typeface="Tahoma" panose="020B0604030504040204" pitchFamily="34" charset="0"/>
              </a:rPr>
              <a:t>Unintentional violations occur because the assumptions is often that it is impervious surface.  This includes exposed ledge.</a:t>
            </a:r>
          </a:p>
          <a:p>
            <a:pPr>
              <a:defRPr/>
            </a:pPr>
            <a:endParaRPr lang="en-US" dirty="0"/>
          </a:p>
        </p:txBody>
      </p:sp>
    </p:spTree>
    <p:extLst>
      <p:ext uri="{BB962C8B-B14F-4D97-AF65-F5344CB8AC3E}">
        <p14:creationId xmlns:p14="http://schemas.microsoft.com/office/powerpoint/2010/main" val="3466600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p:cNvSpPr>
          <p:nvPr>
            <p:ph type="title"/>
          </p:nvPr>
        </p:nvSpPr>
        <p:spPr>
          <a:xfrm>
            <a:off x="1981200" y="457200"/>
            <a:ext cx="8229600" cy="762000"/>
          </a:xfrm>
        </p:spPr>
        <p:txBody>
          <a:bodyPr/>
          <a:lstStyle/>
          <a:p>
            <a:pPr eaLnBrk="1" hangingPunct="1"/>
            <a:r>
              <a:rPr lang="en-US" altLang="en-US" sz="4000" b="1" dirty="0">
                <a:solidFill>
                  <a:schemeClr val="tx2"/>
                </a:solidFill>
                <a:latin typeface="Arial" charset="0"/>
                <a:cs typeface="Arial" charset="0"/>
              </a:rPr>
              <a:t>Non-vegetated Surfaces- </a:t>
            </a:r>
            <a:br>
              <a:rPr lang="en-US" altLang="en-US" sz="4000" b="1" dirty="0">
                <a:solidFill>
                  <a:schemeClr val="tx2"/>
                </a:solidFill>
                <a:latin typeface="Arial" charset="0"/>
                <a:cs typeface="Arial" charset="0"/>
              </a:rPr>
            </a:br>
            <a:r>
              <a:rPr lang="en-US" altLang="en-US" sz="4000" b="1" dirty="0">
                <a:solidFill>
                  <a:schemeClr val="tx2"/>
                </a:solidFill>
                <a:latin typeface="Arial" charset="0"/>
                <a:cs typeface="Arial" charset="0"/>
              </a:rPr>
              <a:t>aka: Lot Coverage</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12"/>
          <p:cNvSpPr>
            <a:spLocks noGrp="1"/>
          </p:cNvSpPr>
          <p:nvPr>
            <p:ph sz="half" idx="1"/>
          </p:nvPr>
        </p:nvSpPr>
        <p:spPr>
          <a:xfrm>
            <a:off x="2057400" y="1436446"/>
            <a:ext cx="4114800" cy="2373555"/>
          </a:xfrm>
        </p:spPr>
        <p:txBody>
          <a:bodyPr/>
          <a:lstStyle/>
          <a:p>
            <a:pPr marL="0" indent="0">
              <a:lnSpc>
                <a:spcPct val="90000"/>
              </a:lnSpc>
              <a:buNone/>
              <a:defRPr/>
            </a:pPr>
            <a:r>
              <a:rPr lang="en-US" sz="2400" u="sng" dirty="0">
                <a:latin typeface="Arial" charset="0"/>
                <a:cs typeface="Arial" charset="0"/>
              </a:rPr>
              <a:t>Surfaces include</a:t>
            </a:r>
            <a:r>
              <a:rPr lang="en-US" sz="2400" dirty="0">
                <a:latin typeface="Arial" charset="0"/>
                <a:cs typeface="Arial" charset="0"/>
              </a:rPr>
              <a:t>:</a:t>
            </a:r>
          </a:p>
          <a:p>
            <a:pPr>
              <a:lnSpc>
                <a:spcPct val="90000"/>
              </a:lnSpc>
              <a:defRPr/>
            </a:pPr>
            <a:r>
              <a:rPr lang="en-US" sz="2400" dirty="0">
                <a:latin typeface="Arial" charset="0"/>
                <a:cs typeface="Arial" charset="0"/>
              </a:rPr>
              <a:t>Structures</a:t>
            </a:r>
          </a:p>
          <a:p>
            <a:pPr>
              <a:lnSpc>
                <a:spcPct val="90000"/>
              </a:lnSpc>
              <a:defRPr/>
            </a:pPr>
            <a:r>
              <a:rPr lang="en-US" sz="2400" dirty="0">
                <a:latin typeface="Arial" charset="0"/>
                <a:cs typeface="Arial" charset="0"/>
              </a:rPr>
              <a:t>Driveways</a:t>
            </a:r>
            <a:r>
              <a:rPr lang="en-US" sz="2400" dirty="0">
                <a:solidFill>
                  <a:srgbClr val="FF0000"/>
                </a:solidFill>
                <a:latin typeface="Arial" charset="0"/>
                <a:cs typeface="Arial" charset="0"/>
              </a:rPr>
              <a:t>*</a:t>
            </a:r>
          </a:p>
          <a:p>
            <a:pPr>
              <a:lnSpc>
                <a:spcPct val="90000"/>
              </a:lnSpc>
              <a:defRPr/>
            </a:pPr>
            <a:r>
              <a:rPr lang="en-US" sz="2400" dirty="0">
                <a:latin typeface="Arial" charset="0"/>
                <a:cs typeface="Arial" charset="0"/>
              </a:rPr>
              <a:t>Parking areas</a:t>
            </a:r>
            <a:r>
              <a:rPr lang="en-US" sz="2400" dirty="0">
                <a:solidFill>
                  <a:srgbClr val="FF0000"/>
                </a:solidFill>
                <a:latin typeface="Arial" charset="0"/>
                <a:cs typeface="Arial" charset="0"/>
              </a:rPr>
              <a:t>*</a:t>
            </a:r>
          </a:p>
          <a:p>
            <a:pPr>
              <a:lnSpc>
                <a:spcPct val="90000"/>
              </a:lnSpc>
              <a:defRPr/>
            </a:pPr>
            <a:r>
              <a:rPr lang="en-US" sz="2400" dirty="0">
                <a:latin typeface="Arial" charset="0"/>
                <a:cs typeface="Arial" charset="0"/>
              </a:rPr>
              <a:t>Other areas from which vegetation was removed</a:t>
            </a:r>
          </a:p>
        </p:txBody>
      </p:sp>
      <p:sp>
        <p:nvSpPr>
          <p:cNvPr id="9" name="Content Placeholder 2"/>
          <p:cNvSpPr>
            <a:spLocks noGrp="1"/>
          </p:cNvSpPr>
          <p:nvPr>
            <p:ph sz="half" idx="2"/>
          </p:nvPr>
        </p:nvSpPr>
        <p:spPr>
          <a:xfrm>
            <a:off x="7924800" y="2362200"/>
            <a:ext cx="2209800" cy="1752600"/>
          </a:xfrm>
        </p:spPr>
        <p:txBody>
          <a:bodyPr/>
          <a:lstStyle/>
          <a:p>
            <a:pPr marL="0" indent="0">
              <a:lnSpc>
                <a:spcPct val="90000"/>
              </a:lnSpc>
              <a:buNone/>
              <a:defRPr/>
            </a:pPr>
            <a:endParaRPr lang="en-US" sz="2400" dirty="0">
              <a:solidFill>
                <a:prstClr val="black"/>
              </a:solidFill>
              <a:latin typeface="Arial" charset="0"/>
              <a:cs typeface="Arial" charset="0"/>
            </a:endParaRPr>
          </a:p>
          <a:p>
            <a:pPr>
              <a:defRPr/>
            </a:pPr>
            <a:endParaRPr lang="en-US" dirty="0"/>
          </a:p>
        </p:txBody>
      </p:sp>
      <p:sp>
        <p:nvSpPr>
          <p:cNvPr id="3075" name="Rectangle 12"/>
          <p:cNvSpPr>
            <a:spLocks noGrp="1"/>
          </p:cNvSpPr>
          <p:nvPr>
            <p:ph type="body" idx="4294967295"/>
          </p:nvPr>
        </p:nvSpPr>
        <p:spPr>
          <a:xfrm>
            <a:off x="2098257" y="3962642"/>
            <a:ext cx="8171281" cy="2090738"/>
          </a:xfrm>
        </p:spPr>
        <p:txBody>
          <a:bodyPr/>
          <a:lstStyle/>
          <a:p>
            <a:pPr marL="0" indent="0">
              <a:lnSpc>
                <a:spcPct val="90000"/>
              </a:lnSpc>
              <a:buNone/>
              <a:defRPr/>
            </a:pPr>
            <a:r>
              <a:rPr lang="en-US" sz="2200" u="sng" dirty="0">
                <a:solidFill>
                  <a:prstClr val="black"/>
                </a:solidFill>
                <a:latin typeface="Arial" charset="0"/>
                <a:cs typeface="Arial" charset="0"/>
              </a:rPr>
              <a:t>Optional exemptions</a:t>
            </a:r>
            <a:r>
              <a:rPr lang="en-US" sz="2200" dirty="0">
                <a:solidFill>
                  <a:prstClr val="black"/>
                </a:solidFill>
                <a:latin typeface="Arial" charset="0"/>
                <a:cs typeface="Arial" charset="0"/>
              </a:rPr>
              <a:t>:</a:t>
            </a:r>
          </a:p>
          <a:p>
            <a:pPr>
              <a:lnSpc>
                <a:spcPct val="90000"/>
              </a:lnSpc>
              <a:defRPr/>
            </a:pPr>
            <a:r>
              <a:rPr lang="en-US" sz="2200" dirty="0">
                <a:solidFill>
                  <a:prstClr val="black"/>
                </a:solidFill>
                <a:latin typeface="Arial" charset="0"/>
                <a:cs typeface="Arial" charset="0"/>
              </a:rPr>
              <a:t>Naturally occurring ledge and rock outcroppings on lots existing on 3/24/90 </a:t>
            </a:r>
          </a:p>
          <a:p>
            <a:pPr>
              <a:lnSpc>
                <a:spcPct val="90000"/>
              </a:lnSpc>
              <a:defRPr/>
            </a:pPr>
            <a:r>
              <a:rPr lang="en-US" altLang="en-US" sz="2200" dirty="0">
                <a:latin typeface="Arial" charset="0"/>
                <a:cs typeface="Arial" charset="0"/>
              </a:rPr>
              <a:t>Public boat launching facilities</a:t>
            </a:r>
          </a:p>
          <a:p>
            <a:pPr>
              <a:lnSpc>
                <a:spcPct val="90000"/>
              </a:lnSpc>
              <a:defRPr/>
            </a:pPr>
            <a:endParaRPr lang="en-US" sz="2200" dirty="0">
              <a:solidFill>
                <a:prstClr val="black"/>
              </a:solidFill>
              <a:latin typeface="Arial" charset="0"/>
              <a:cs typeface="Arial" charset="0"/>
            </a:endParaRPr>
          </a:p>
          <a:p>
            <a:pPr marL="0" indent="0">
              <a:lnSpc>
                <a:spcPct val="90000"/>
              </a:lnSpc>
              <a:buNone/>
              <a:defRPr/>
            </a:pPr>
            <a:r>
              <a:rPr lang="en-US" sz="2200" b="1" dirty="0">
                <a:solidFill>
                  <a:srgbClr val="FF0000"/>
                </a:solidFill>
                <a:latin typeface="Arial" charset="0"/>
                <a:cs typeface="Arial" charset="0"/>
              </a:rPr>
              <a:t>*</a:t>
            </a:r>
            <a:r>
              <a:rPr lang="en-US" sz="2200" dirty="0">
                <a:solidFill>
                  <a:prstClr val="black"/>
                </a:solidFill>
                <a:latin typeface="Arial" charset="0"/>
                <a:cs typeface="Arial" charset="0"/>
              </a:rPr>
              <a:t>No exemption for grass paver type products</a:t>
            </a:r>
            <a:endParaRPr lang="en-US" altLang="en-US" sz="2200" dirty="0">
              <a:latin typeface="Arial" charset="0"/>
              <a:cs typeface="Arial" charset="0"/>
            </a:endParaRPr>
          </a:p>
        </p:txBody>
      </p:sp>
    </p:spTree>
    <p:extLst>
      <p:ext uri="{BB962C8B-B14F-4D97-AF65-F5344CB8AC3E}">
        <p14:creationId xmlns:p14="http://schemas.microsoft.com/office/powerpoint/2010/main" val="1962914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012370"/>
          </a:xfrm>
        </p:spPr>
        <p:txBody>
          <a:bodyPr/>
          <a:lstStyle/>
          <a:p>
            <a:r>
              <a:rPr lang="en-US" sz="4000" b="1" dirty="0">
                <a:solidFill>
                  <a:schemeClr val="tx2"/>
                </a:solidFill>
                <a:latin typeface="Arial" panose="020B0604020202020204" pitchFamily="34" charset="0"/>
                <a:cs typeface="Arial" panose="020B0604020202020204" pitchFamily="34" charset="0"/>
              </a:rPr>
              <a:t>Naturally Occurring Ledge…</a:t>
            </a:r>
            <a:br>
              <a:rPr lang="en-US" sz="4000" b="1" dirty="0">
                <a:solidFill>
                  <a:schemeClr val="tx2"/>
                </a:solidFill>
                <a:latin typeface="Arial" panose="020B0604020202020204" pitchFamily="34" charset="0"/>
                <a:cs typeface="Arial" panose="020B0604020202020204" pitchFamily="34" charset="0"/>
              </a:rPr>
            </a:br>
            <a:endParaRPr lang="en-US" sz="4000" b="1" dirty="0">
              <a:solidFill>
                <a:schemeClr val="tx2"/>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90800" y="1143001"/>
            <a:ext cx="7010400" cy="532805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252979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8391" y="1295401"/>
            <a:ext cx="4013597" cy="5351463"/>
          </a:xfrm>
          <a:prstGeom prst="rect">
            <a:avLst/>
          </a:prstGeom>
        </p:spPr>
      </p:pic>
      <p:sp>
        <p:nvSpPr>
          <p:cNvPr id="2" name="Title 1"/>
          <p:cNvSpPr>
            <a:spLocks noGrp="1"/>
          </p:cNvSpPr>
          <p:nvPr>
            <p:ph type="title"/>
          </p:nvPr>
        </p:nvSpPr>
        <p:spPr>
          <a:xfrm>
            <a:off x="1981200" y="381000"/>
            <a:ext cx="8229600" cy="1012370"/>
          </a:xfrm>
        </p:spPr>
        <p:txBody>
          <a:bodyPr/>
          <a:lstStyle/>
          <a:p>
            <a:r>
              <a:rPr lang="en-US" sz="4000" b="1" dirty="0">
                <a:solidFill>
                  <a:schemeClr val="tx2"/>
                </a:solidFill>
                <a:latin typeface="Arial" panose="020B0604020202020204" pitchFamily="34" charset="0"/>
                <a:cs typeface="Arial" panose="020B0604020202020204" pitchFamily="34" charset="0"/>
              </a:rPr>
              <a:t>Grass Paver Products- Question</a:t>
            </a:r>
          </a:p>
        </p:txBody>
      </p:sp>
      <p:sp>
        <p:nvSpPr>
          <p:cNvPr id="7" name="Rectangle 6"/>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Content Placeholder 2"/>
          <p:cNvSpPr>
            <a:spLocks noGrp="1"/>
          </p:cNvSpPr>
          <p:nvPr>
            <p:ph sz="half" idx="1"/>
          </p:nvPr>
        </p:nvSpPr>
        <p:spPr>
          <a:xfrm>
            <a:off x="1981200" y="1310744"/>
            <a:ext cx="3124200" cy="4347013"/>
          </a:xfrm>
        </p:spPr>
        <p:txBody>
          <a:bodyPr/>
          <a:lstStyle/>
          <a:p>
            <a:r>
              <a:rPr lang="en-US" dirty="0"/>
              <a:t>Can a municipal Code Enforcement Officer or planning board exempt areas using grass paver types of products from the lot coverage limitation?</a:t>
            </a:r>
          </a:p>
        </p:txBody>
      </p:sp>
    </p:spTree>
    <p:extLst>
      <p:ext uri="{BB962C8B-B14F-4D97-AF65-F5344CB8AC3E}">
        <p14:creationId xmlns:p14="http://schemas.microsoft.com/office/powerpoint/2010/main" val="502199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329"/>
            <a:ext cx="4775200" cy="3581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314" y="0"/>
            <a:ext cx="4648200" cy="34861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352800"/>
            <a:ext cx="4724400" cy="35433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9600" y="3124200"/>
            <a:ext cx="4978400" cy="3733800"/>
          </a:xfrm>
          <a:prstGeom prst="rect">
            <a:avLst/>
          </a:prstGeom>
        </p:spPr>
      </p:pic>
      <p:sp>
        <p:nvSpPr>
          <p:cNvPr id="2" name="TextBox 1"/>
          <p:cNvSpPr txBox="1"/>
          <p:nvPr/>
        </p:nvSpPr>
        <p:spPr>
          <a:xfrm>
            <a:off x="1676400" y="5407050"/>
            <a:ext cx="3886200" cy="646331"/>
          </a:xfrm>
          <a:prstGeom prst="rect">
            <a:avLst/>
          </a:prstGeom>
          <a:solidFill>
            <a:schemeClr val="bg1">
              <a:lumMod val="95000"/>
            </a:schemeClr>
          </a:solidFill>
        </p:spPr>
        <p:txBody>
          <a:bodyPr wrap="square" rtlCol="0">
            <a:spAutoFit/>
          </a:bodyPr>
          <a:lstStyle/>
          <a:p>
            <a:r>
              <a:rPr lang="en-US" sz="3600" b="1" dirty="0"/>
              <a:t>Grass (?) pavers…</a:t>
            </a:r>
          </a:p>
        </p:txBody>
      </p:sp>
      <p:sp>
        <p:nvSpPr>
          <p:cNvPr id="8" name="Rectangle 7">
            <a:extLst>
              <a:ext uri="{FF2B5EF4-FFF2-40B4-BE49-F238E27FC236}">
                <a16:creationId xmlns:a16="http://schemas.microsoft.com/office/drawing/2014/main" id="{FBB5513D-77B4-45CC-BB0B-E88E7FC64DB9}"/>
              </a:ext>
            </a:extLst>
          </p:cNvPr>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a:extLst>
              <a:ext uri="{FF2B5EF4-FFF2-40B4-BE49-F238E27FC236}">
                <a16:creationId xmlns:a16="http://schemas.microsoft.com/office/drawing/2014/main" id="{5A87EFD2-D0F7-487E-9E73-7AB69EBD1830}"/>
              </a:ext>
            </a:extLst>
          </p:cNvPr>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10" name="Picture 9">
            <a:extLst>
              <a:ext uri="{FF2B5EF4-FFF2-40B4-BE49-F238E27FC236}">
                <a16:creationId xmlns:a16="http://schemas.microsoft.com/office/drawing/2014/main" id="{BDEDFC6B-2CF8-479C-8F85-2844D440F5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3" name="Rectangle 2">
            <a:extLst>
              <a:ext uri="{FF2B5EF4-FFF2-40B4-BE49-F238E27FC236}">
                <a16:creationId xmlns:a16="http://schemas.microsoft.com/office/drawing/2014/main" id="{4F5546D9-0483-4169-877B-A3E339A2B821}"/>
              </a:ext>
            </a:extLst>
          </p:cNvPr>
          <p:cNvSpPr/>
          <p:nvPr/>
        </p:nvSpPr>
        <p:spPr>
          <a:xfrm>
            <a:off x="3581400" y="3962400"/>
            <a:ext cx="2286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88457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lstStyle/>
          <a:p>
            <a:pPr eaLnBrk="1" hangingPunct="1"/>
            <a:r>
              <a:rPr lang="en-US" altLang="en-US" sz="4000" b="1" dirty="0">
                <a:solidFill>
                  <a:schemeClr val="tx2"/>
                </a:solidFill>
                <a:latin typeface="Arial" charset="0"/>
                <a:cs typeface="Arial" charset="0"/>
              </a:rPr>
              <a:t>Non-Vegetated Surfaces</a:t>
            </a:r>
          </a:p>
        </p:txBody>
      </p:sp>
      <p:sp>
        <p:nvSpPr>
          <p:cNvPr id="3075" name="Rectangle 12"/>
          <p:cNvSpPr>
            <a:spLocks noGrp="1"/>
          </p:cNvSpPr>
          <p:nvPr>
            <p:ph type="body" idx="4294967295"/>
          </p:nvPr>
        </p:nvSpPr>
        <p:spPr>
          <a:xfrm>
            <a:off x="1981200" y="1371601"/>
            <a:ext cx="8229600" cy="4525963"/>
          </a:xfrm>
        </p:spPr>
        <p:txBody>
          <a:bodyPr/>
          <a:lstStyle/>
          <a:p>
            <a:pPr marL="0" indent="0">
              <a:lnSpc>
                <a:spcPct val="90000"/>
              </a:lnSpc>
              <a:buNone/>
              <a:defRPr/>
            </a:pPr>
            <a:r>
              <a:rPr lang="en-US" sz="2800" dirty="0">
                <a:latin typeface="Arial" charset="0"/>
                <a:cs typeface="Arial" charset="0"/>
              </a:rPr>
              <a:t>Total area is limited as percentage of lot area:</a:t>
            </a:r>
            <a:endParaRPr lang="en-US" sz="2400" dirty="0">
              <a:latin typeface="Arial" charset="0"/>
              <a:cs typeface="Arial" charset="0"/>
            </a:endParaRPr>
          </a:p>
          <a:p>
            <a:pPr>
              <a:lnSpc>
                <a:spcPct val="90000"/>
              </a:lnSpc>
              <a:defRPr/>
            </a:pPr>
            <a:r>
              <a:rPr lang="en-US" sz="2400" dirty="0">
                <a:latin typeface="Arial" charset="0"/>
                <a:cs typeface="Arial" charset="0"/>
              </a:rPr>
              <a:t>20% in most shoreland zone districts</a:t>
            </a:r>
          </a:p>
          <a:p>
            <a:pPr>
              <a:lnSpc>
                <a:spcPct val="90000"/>
              </a:lnSpc>
              <a:defRPr/>
            </a:pPr>
            <a:r>
              <a:rPr lang="en-US" sz="2400" dirty="0">
                <a:latin typeface="Arial" charset="0"/>
                <a:cs typeface="Arial" charset="0"/>
              </a:rPr>
              <a:t>70% in shoreland zone of coastal wetlands and rivers not flowing to great ponds where district is CFMA or GD</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1753" name="Picture 1"/>
          <p:cNvPicPr>
            <a:picLocks noChangeAspect="1"/>
          </p:cNvPicPr>
          <p:nvPr/>
        </p:nvPicPr>
        <p:blipFill>
          <a:blip r:embed="rId4">
            <a:extLst>
              <a:ext uri="{28A0092B-C50C-407E-A947-70E740481C1C}">
                <a14:useLocalDpi xmlns:a14="http://schemas.microsoft.com/office/drawing/2010/main" val="0"/>
              </a:ext>
            </a:extLst>
          </a:blip>
          <a:srcRect b="21204"/>
          <a:stretch>
            <a:fillRect/>
          </a:stretch>
        </p:blipFill>
        <p:spPr bwMode="auto">
          <a:xfrm>
            <a:off x="3581400" y="3086342"/>
            <a:ext cx="5029200" cy="2967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036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5" name="Picture 9" descr="view clearing on l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88"/>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half" idx="4294967295"/>
          </p:nvPr>
        </p:nvSpPr>
        <p:spPr>
          <a:xfrm>
            <a:off x="1981200" y="838200"/>
            <a:ext cx="4953000" cy="5105400"/>
          </a:xfrm>
        </p:spPr>
        <p:txBody>
          <a:bodyPr/>
          <a:lstStyle/>
          <a:p>
            <a:pPr marL="0" indent="0" eaLnBrk="1" hangingPunct="1">
              <a:lnSpc>
                <a:spcPct val="90000"/>
              </a:lnSpc>
              <a:buNone/>
            </a:pPr>
            <a:endParaRPr lang="en-US" altLang="en-US">
              <a:solidFill>
                <a:srgbClr val="254061"/>
              </a:solidFill>
              <a:latin typeface="Arial" charset="0"/>
              <a:cs typeface="Arial" charset="0"/>
            </a:endParaRPr>
          </a:p>
          <a:p>
            <a:pPr marL="0" indent="0" eaLnBrk="1" hangingPunct="1">
              <a:lnSpc>
                <a:spcPct val="90000"/>
              </a:lnSpc>
              <a:buNone/>
            </a:pPr>
            <a:endParaRPr lang="en-US" altLang="en-US">
              <a:solidFill>
                <a:srgbClr val="254061"/>
              </a:solidFill>
              <a:latin typeface="Arial" charset="0"/>
              <a:cs typeface="Arial" charset="0"/>
            </a:endParaRPr>
          </a:p>
          <a:p>
            <a:pPr marL="0" indent="0" eaLnBrk="1" hangingPunct="1">
              <a:lnSpc>
                <a:spcPct val="90000"/>
              </a:lnSpc>
              <a:buNone/>
            </a:pPr>
            <a:endParaRPr lang="en-US" altLang="en-US">
              <a:solidFill>
                <a:srgbClr val="254061"/>
              </a:solidFill>
              <a:latin typeface="Arial" charset="0"/>
              <a:cs typeface="Arial" charset="0"/>
            </a:endParaRPr>
          </a:p>
          <a:p>
            <a:pPr marL="0" indent="0" eaLnBrk="1" hangingPunct="1">
              <a:lnSpc>
                <a:spcPct val="90000"/>
              </a:lnSpc>
              <a:buNone/>
            </a:pPr>
            <a:endParaRPr lang="en-US" altLang="en-US">
              <a:solidFill>
                <a:srgbClr val="254061"/>
              </a:solidFill>
              <a:latin typeface="Arial" charset="0"/>
              <a:cs typeface="Arial" charset="0"/>
            </a:endParaRPr>
          </a:p>
          <a:p>
            <a:pPr marL="0" indent="0" eaLnBrk="1" hangingPunct="1">
              <a:lnSpc>
                <a:spcPct val="90000"/>
              </a:lnSpc>
              <a:buNone/>
            </a:pPr>
            <a:endParaRPr lang="en-US" altLang="en-US">
              <a:solidFill>
                <a:srgbClr val="254061"/>
              </a:solidFill>
              <a:latin typeface="Arial" charset="0"/>
              <a:cs typeface="Arial" charset="0"/>
            </a:endParaRPr>
          </a:p>
          <a:p>
            <a:pPr marL="0" indent="0" eaLnBrk="1" hangingPunct="1">
              <a:lnSpc>
                <a:spcPct val="90000"/>
              </a:lnSpc>
              <a:buNone/>
            </a:pPr>
            <a:endParaRPr lang="en-US" altLang="en-US">
              <a:solidFill>
                <a:srgbClr val="254061"/>
              </a:solidFill>
              <a:latin typeface="Arial" charset="0"/>
              <a:cs typeface="Arial" charset="0"/>
            </a:endParaRPr>
          </a:p>
          <a:p>
            <a:pPr marL="0" indent="0" eaLnBrk="1" hangingPunct="1">
              <a:lnSpc>
                <a:spcPct val="90000"/>
              </a:lnSpc>
              <a:buNone/>
            </a:pPr>
            <a:endParaRPr lang="en-US" altLang="en-US">
              <a:solidFill>
                <a:srgbClr val="254061"/>
              </a:solidFill>
              <a:latin typeface="Arial" charset="0"/>
              <a:cs typeface="Arial" charset="0"/>
            </a:endParaRPr>
          </a:p>
          <a:p>
            <a:pPr marL="0" indent="0" eaLnBrk="1" hangingPunct="1">
              <a:lnSpc>
                <a:spcPct val="90000"/>
              </a:lnSpc>
              <a:buNone/>
            </a:pPr>
            <a:r>
              <a:rPr lang="en-US" altLang="en-US" sz="3600" b="1">
                <a:solidFill>
                  <a:schemeClr val="bg1"/>
                </a:solidFill>
                <a:latin typeface="Arial" charset="0"/>
                <a:cs typeface="Arial" charset="0"/>
              </a:rPr>
              <a:t>Non-vegetated surfaces…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65813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Vegetation Purposes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3" name="Content Placeholder 2"/>
          <p:cNvSpPr>
            <a:spLocks noGrp="1"/>
          </p:cNvSpPr>
          <p:nvPr>
            <p:ph idx="4294967295"/>
          </p:nvPr>
        </p:nvSpPr>
        <p:spPr>
          <a:xfrm>
            <a:off x="1981200" y="1347788"/>
            <a:ext cx="8229600" cy="4527550"/>
          </a:xfrm>
        </p:spPr>
        <p:txBody>
          <a:bodyPr/>
          <a:lstStyle/>
          <a:p>
            <a:pPr marL="0" indent="0">
              <a:buNone/>
              <a:defRPr/>
            </a:pPr>
            <a:r>
              <a:rPr lang="en-US" sz="2800" dirty="0">
                <a:latin typeface="Arial" charset="0"/>
                <a:cs typeface="Arial" charset="0"/>
              </a:rPr>
              <a:t>Vegetation is the cheap and natural way to:</a:t>
            </a:r>
          </a:p>
          <a:p>
            <a:pPr>
              <a:defRPr/>
            </a:pPr>
            <a:r>
              <a:rPr lang="en-US" sz="2400" dirty="0">
                <a:latin typeface="Arial" charset="0"/>
                <a:cs typeface="Arial" charset="0"/>
              </a:rPr>
              <a:t>Intercept and infiltrate </a:t>
            </a:r>
            <a:r>
              <a:rPr lang="en-US" sz="2400" dirty="0" err="1">
                <a:latin typeface="Arial" charset="0"/>
                <a:cs typeface="Arial" charset="0"/>
              </a:rPr>
              <a:t>stormwater</a:t>
            </a:r>
            <a:r>
              <a:rPr lang="en-US" sz="2400" dirty="0">
                <a:latin typeface="Arial" charset="0"/>
                <a:cs typeface="Arial" charset="0"/>
              </a:rPr>
              <a:t> runoff</a:t>
            </a:r>
          </a:p>
          <a:p>
            <a:pPr>
              <a:defRPr/>
            </a:pPr>
            <a:r>
              <a:rPr lang="en-US" sz="2400" dirty="0">
                <a:latin typeface="Arial" charset="0"/>
                <a:cs typeface="Arial" charset="0"/>
              </a:rPr>
              <a:t>Slow and control soil erosion and sedimentation</a:t>
            </a:r>
          </a:p>
          <a:p>
            <a:pPr>
              <a:defRPr/>
            </a:pPr>
            <a:r>
              <a:rPr lang="en-US" sz="2400" dirty="0">
                <a:latin typeface="Arial" charset="0"/>
                <a:cs typeface="Arial" charset="0"/>
              </a:rPr>
              <a:t>Provide bird &amp; wildlife habitat, and shade aquatic habitat</a:t>
            </a:r>
          </a:p>
          <a:p>
            <a:pPr>
              <a:defRPr/>
            </a:pPr>
            <a:r>
              <a:rPr lang="en-US" sz="2400" dirty="0">
                <a:latin typeface="Arial" charset="0"/>
                <a:cs typeface="Arial" charset="0"/>
              </a:rPr>
              <a:t>Keep privacy and conserve natural character of Maine</a:t>
            </a:r>
          </a:p>
        </p:txBody>
      </p:sp>
      <p:pic>
        <p:nvPicPr>
          <p:cNvPr id="43017" name="Picture 6"/>
          <p:cNvPicPr>
            <a:picLocks noChangeAspect="1"/>
          </p:cNvPicPr>
          <p:nvPr/>
        </p:nvPicPr>
        <p:blipFill>
          <a:blip r:embed="rId4">
            <a:extLst>
              <a:ext uri="{28A0092B-C50C-407E-A947-70E740481C1C}">
                <a14:useLocalDpi xmlns:a14="http://schemas.microsoft.com/office/drawing/2010/main" val="0"/>
              </a:ext>
            </a:extLst>
          </a:blip>
          <a:srcRect l="26215" r="13712"/>
          <a:stretch>
            <a:fillRect/>
          </a:stretch>
        </p:blipFill>
        <p:spPr bwMode="auto">
          <a:xfrm>
            <a:off x="8382000" y="3708401"/>
            <a:ext cx="2095500" cy="2327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708400"/>
            <a:ext cx="3125788" cy="2344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46664" y="3717925"/>
            <a:ext cx="3106737" cy="2330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567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Shoreline Buffer Standards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3" name="Content Placeholder 2"/>
          <p:cNvSpPr>
            <a:spLocks noGrp="1"/>
          </p:cNvSpPr>
          <p:nvPr>
            <p:ph idx="4294967295"/>
          </p:nvPr>
        </p:nvSpPr>
        <p:spPr>
          <a:xfrm>
            <a:off x="1981200" y="1347788"/>
            <a:ext cx="8229600" cy="4527550"/>
          </a:xfrm>
        </p:spPr>
        <p:txBody>
          <a:bodyPr/>
          <a:lstStyle/>
          <a:p>
            <a:pPr marL="0" indent="0">
              <a:buNone/>
              <a:defRPr/>
            </a:pPr>
            <a:r>
              <a:rPr lang="en-US" sz="2200" dirty="0">
                <a:latin typeface="Arial" charset="0"/>
                <a:cs typeface="Arial" charset="0"/>
              </a:rPr>
              <a:t>Removal of vegetation is limited:</a:t>
            </a:r>
          </a:p>
          <a:p>
            <a:pPr>
              <a:defRPr/>
            </a:pPr>
            <a:r>
              <a:rPr lang="en-US" sz="2200" dirty="0">
                <a:latin typeface="Arial" charset="0"/>
                <a:cs typeface="Arial" charset="0"/>
              </a:rPr>
              <a:t>Within 100ft of great ponds &amp; rivers flowing to great pond</a:t>
            </a:r>
          </a:p>
          <a:p>
            <a:pPr>
              <a:defRPr/>
            </a:pPr>
            <a:r>
              <a:rPr lang="en-US" sz="2200" dirty="0">
                <a:latin typeface="Arial" charset="0"/>
                <a:cs typeface="Arial" charset="0"/>
              </a:rPr>
              <a:t>Within 75ft of other rivers, streams and wetlands</a:t>
            </a:r>
          </a:p>
          <a:p>
            <a:pPr>
              <a:defRPr/>
            </a:pPr>
            <a:r>
              <a:rPr lang="en-US" sz="2200" dirty="0">
                <a:latin typeface="Arial" charset="0"/>
                <a:cs typeface="Arial" charset="0"/>
              </a:rPr>
              <a:t>Within 75ft of tributary streams (in the shoreland zone)</a:t>
            </a:r>
          </a:p>
          <a:p>
            <a:pPr>
              <a:defRPr/>
            </a:pPr>
            <a:r>
              <a:rPr lang="en-US" sz="2200" dirty="0">
                <a:latin typeface="Arial" charset="0"/>
                <a:cs typeface="Arial" charset="0"/>
              </a:rPr>
              <a:t>To canopy openings of less than 250 square feet</a:t>
            </a:r>
          </a:p>
          <a:p>
            <a:pPr>
              <a:defRPr/>
            </a:pPr>
            <a:r>
              <a:rPr lang="en-US" sz="2200" dirty="0">
                <a:latin typeface="Arial" charset="0"/>
                <a:cs typeface="Arial" charset="0"/>
              </a:rPr>
              <a:t>To a </a:t>
            </a:r>
            <a:r>
              <a:rPr lang="en-US" sz="2200" u="sng" dirty="0">
                <a:latin typeface="Arial" charset="0"/>
                <a:cs typeface="Arial" charset="0"/>
              </a:rPr>
              <a:t>single</a:t>
            </a:r>
            <a:r>
              <a:rPr lang="en-US" sz="2200" dirty="0">
                <a:latin typeface="Arial" charset="0"/>
                <a:cs typeface="Arial" charset="0"/>
              </a:rPr>
              <a:t> meandering footpath </a:t>
            </a:r>
          </a:p>
          <a:p>
            <a:pPr marL="0" indent="0">
              <a:buNone/>
              <a:defRPr/>
            </a:pPr>
            <a:r>
              <a:rPr lang="en-US" sz="2200" dirty="0">
                <a:latin typeface="Arial" charset="0"/>
                <a:cs typeface="Arial" charset="0"/>
              </a:rPr>
              <a:t>     no wider than 6 </a:t>
            </a:r>
            <a:r>
              <a:rPr lang="en-US" sz="2200" dirty="0" err="1">
                <a:latin typeface="Arial" charset="0"/>
                <a:cs typeface="Arial" charset="0"/>
              </a:rPr>
              <a:t>ft</a:t>
            </a:r>
            <a:r>
              <a:rPr lang="en-US" sz="2200" dirty="0">
                <a:latin typeface="Arial" charset="0"/>
                <a:cs typeface="Arial" charset="0"/>
              </a:rPr>
              <a:t>;</a:t>
            </a:r>
          </a:p>
          <a:p>
            <a:pPr>
              <a:defRPr/>
            </a:pPr>
            <a:r>
              <a:rPr lang="en-US" sz="2200" dirty="0">
                <a:latin typeface="Arial" charset="0"/>
                <a:cs typeface="Arial" charset="0"/>
              </a:rPr>
              <a:t>To removing trees and saplings </a:t>
            </a:r>
          </a:p>
          <a:p>
            <a:pPr marL="0" indent="0">
              <a:buNone/>
              <a:defRPr/>
            </a:pPr>
            <a:r>
              <a:rPr lang="en-US" sz="2200" dirty="0">
                <a:latin typeface="Arial" charset="0"/>
                <a:cs typeface="Arial" charset="0"/>
              </a:rPr>
              <a:t>     based on a plot/point system;</a:t>
            </a:r>
          </a:p>
          <a:p>
            <a:pPr>
              <a:defRPr/>
            </a:pPr>
            <a:r>
              <a:rPr lang="en-US" sz="2200" dirty="0">
                <a:latin typeface="Arial" charset="0"/>
                <a:cs typeface="Arial" charset="0"/>
              </a:rPr>
              <a:t>To pruning live branches only </a:t>
            </a:r>
          </a:p>
          <a:p>
            <a:pPr marL="0" indent="0">
              <a:buNone/>
              <a:defRPr/>
            </a:pPr>
            <a:r>
              <a:rPr lang="en-US" sz="2200" dirty="0">
                <a:latin typeface="Arial" charset="0"/>
                <a:cs typeface="Arial" charset="0"/>
              </a:rPr>
              <a:t>     the bottom third of trees</a:t>
            </a:r>
          </a:p>
          <a:p>
            <a:pPr>
              <a:defRPr/>
            </a:pPr>
            <a:endParaRPr lang="en-US" sz="2400" dirty="0">
              <a:latin typeface="Arial" charset="0"/>
              <a:cs typeface="Arial" charset="0"/>
            </a:endParaRPr>
          </a:p>
          <a:p>
            <a:pPr>
              <a:defRPr/>
            </a:pPr>
            <a:endParaRPr lang="en-US" sz="2400" dirty="0">
              <a:latin typeface="Arial" charset="0"/>
              <a:cs typeface="Arial" charset="0"/>
            </a:endParaRPr>
          </a:p>
        </p:txBody>
      </p:sp>
      <p:pic>
        <p:nvPicPr>
          <p:cNvPr id="45065" name="Picture 1"/>
          <p:cNvPicPr>
            <a:picLocks noChangeAspect="1"/>
          </p:cNvPicPr>
          <p:nvPr/>
        </p:nvPicPr>
        <p:blipFill>
          <a:blip r:embed="rId4" cstate="print">
            <a:extLst>
              <a:ext uri="{28A0092B-C50C-407E-A947-70E740481C1C}">
                <a14:useLocalDpi xmlns:a14="http://schemas.microsoft.com/office/drawing/2010/main" val="0"/>
              </a:ext>
            </a:extLst>
          </a:blip>
          <a:srcRect b="17426"/>
          <a:stretch>
            <a:fillRect/>
          </a:stretch>
        </p:blipFill>
        <p:spPr bwMode="auto">
          <a:xfrm>
            <a:off x="6553200" y="3812461"/>
            <a:ext cx="3657600" cy="2265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9551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459581"/>
            <a:ext cx="8229600" cy="1143000"/>
          </a:xfrm>
        </p:spPr>
        <p:txBody>
          <a:bodyPr/>
          <a:lstStyle/>
          <a:p>
            <a:r>
              <a:rPr lang="en-US" altLang="en-US" b="1" dirty="0">
                <a:solidFill>
                  <a:schemeClr val="tx2">
                    <a:lumMod val="75000"/>
                  </a:schemeClr>
                </a:solidFill>
                <a:latin typeface="Arial" panose="020B0604020202020204" pitchFamily="34" charset="0"/>
                <a:cs typeface="Arial" panose="020B0604020202020204" pitchFamily="34" charset="0"/>
              </a:rPr>
              <a:t>Buffer Point System</a:t>
            </a:r>
            <a:br>
              <a:rPr lang="en-US" altLang="en-US" b="1" dirty="0">
                <a:solidFill>
                  <a:schemeClr val="tx2">
                    <a:lumMod val="75000"/>
                  </a:schemeClr>
                </a:solidFill>
                <a:latin typeface="Arial" panose="020B0604020202020204" pitchFamily="34" charset="0"/>
                <a:cs typeface="Arial" panose="020B0604020202020204" pitchFamily="34" charset="0"/>
              </a:rPr>
            </a:br>
            <a:r>
              <a:rPr lang="en-US" altLang="en-US" b="1" dirty="0">
                <a:solidFill>
                  <a:schemeClr val="tx2">
                    <a:lumMod val="75000"/>
                  </a:schemeClr>
                </a:solidFill>
                <a:latin typeface="Arial" panose="020B0604020202020204" pitchFamily="34" charset="0"/>
                <a:cs typeface="Arial" panose="020B0604020202020204" pitchFamily="34" charset="0"/>
              </a:rPr>
              <a:t>Well-Distributed Stand</a:t>
            </a:r>
          </a:p>
        </p:txBody>
      </p:sp>
      <p:sp>
        <p:nvSpPr>
          <p:cNvPr id="134147" name="Content Placeholder 7"/>
          <p:cNvSpPr>
            <a:spLocks noGrp="1"/>
          </p:cNvSpPr>
          <p:nvPr>
            <p:ph sz="half" idx="4294967295"/>
          </p:nvPr>
        </p:nvSpPr>
        <p:spPr>
          <a:xfrm>
            <a:off x="2098256" y="1757363"/>
            <a:ext cx="4033838" cy="4525963"/>
          </a:xfrm>
        </p:spPr>
        <p:txBody>
          <a:bodyPr/>
          <a:lstStyle/>
          <a:p>
            <a:pPr>
              <a:buFont typeface="Arial" charset="0"/>
              <a:buNone/>
            </a:pPr>
            <a:r>
              <a:rPr lang="en-US" altLang="en-US" sz="2800" u="sng" dirty="0"/>
              <a:t>25x50 plot area</a:t>
            </a:r>
          </a:p>
          <a:p>
            <a:r>
              <a:rPr lang="en-US" altLang="en-US" sz="2800" dirty="0"/>
              <a:t>24 points for great ponds, and rivers and streams flowing to great ponds</a:t>
            </a:r>
          </a:p>
          <a:p>
            <a:endParaRPr lang="en-US" altLang="en-US" sz="2800" dirty="0"/>
          </a:p>
          <a:p>
            <a:r>
              <a:rPr lang="en-US" altLang="en-US" sz="2800" dirty="0"/>
              <a:t>16 points for other waterbodies/wetlands</a:t>
            </a:r>
          </a:p>
          <a:p>
            <a:pPr>
              <a:buFont typeface="Arial" charset="0"/>
              <a:buNone/>
            </a:pPr>
            <a:endParaRPr lang="en-US" altLang="en-US" sz="2800" dirty="0">
              <a:solidFill>
                <a:srgbClr val="008000"/>
              </a:solidFill>
            </a:endParaRPr>
          </a:p>
        </p:txBody>
      </p:sp>
      <p:sp>
        <p:nvSpPr>
          <p:cNvPr id="134148" name="Content Placeholder 8"/>
          <p:cNvSpPr>
            <a:spLocks noGrp="1"/>
          </p:cNvSpPr>
          <p:nvPr>
            <p:ph sz="half" idx="4294967295"/>
          </p:nvPr>
        </p:nvSpPr>
        <p:spPr>
          <a:xfrm>
            <a:off x="6144795" y="1757363"/>
            <a:ext cx="4033837" cy="4525963"/>
          </a:xfrm>
        </p:spPr>
        <p:txBody>
          <a:bodyPr/>
          <a:lstStyle/>
          <a:p>
            <a:pPr>
              <a:buFont typeface="Arial" charset="0"/>
              <a:buNone/>
            </a:pPr>
            <a:r>
              <a:rPr lang="en-US" altLang="en-US" sz="2800" u="sng" dirty="0"/>
              <a:t>DBH	(inches)       Points</a:t>
            </a:r>
          </a:p>
          <a:p>
            <a:pPr>
              <a:buFont typeface="Arial" charset="0"/>
              <a:buNone/>
            </a:pPr>
            <a:r>
              <a:rPr lang="en-US" altLang="en-US" sz="2800" dirty="0"/>
              <a:t>	2&lt;4			1</a:t>
            </a:r>
          </a:p>
          <a:p>
            <a:pPr>
              <a:buFont typeface="Arial" charset="0"/>
              <a:buNone/>
            </a:pPr>
            <a:r>
              <a:rPr lang="en-US" altLang="en-US" sz="2800" dirty="0"/>
              <a:t>	4&lt;8			2</a:t>
            </a:r>
          </a:p>
          <a:p>
            <a:pPr>
              <a:buFont typeface="Arial" charset="0"/>
              <a:buNone/>
            </a:pPr>
            <a:r>
              <a:rPr lang="en-US" altLang="en-US" sz="2800" dirty="0"/>
              <a:t>	8&lt;12		4</a:t>
            </a:r>
          </a:p>
          <a:p>
            <a:pPr>
              <a:buFont typeface="Arial" charset="0"/>
              <a:buNone/>
            </a:pPr>
            <a:r>
              <a:rPr lang="en-US" altLang="en-US" sz="2800" dirty="0"/>
              <a:t>	12 +		8</a:t>
            </a:r>
          </a:p>
          <a:p>
            <a:pPr>
              <a:buFont typeface="Arial" charset="0"/>
              <a:buNone/>
            </a:pPr>
            <a:r>
              <a:rPr lang="en-US" altLang="en-US" sz="2800" dirty="0">
                <a:solidFill>
                  <a:srgbClr val="008000"/>
                </a:solidFill>
              </a:rPr>
              <a:t>	</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87825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Amendment Process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1347788"/>
            <a:ext cx="8229600" cy="4527550"/>
          </a:xfrm>
        </p:spPr>
        <p:txBody>
          <a:bodyPr/>
          <a:lstStyle/>
          <a:p>
            <a:pPr marL="0" indent="0">
              <a:spcAft>
                <a:spcPts val="300"/>
              </a:spcAft>
              <a:buNone/>
              <a:defRPr/>
            </a:pPr>
            <a:r>
              <a:rPr lang="en-US" sz="2400" dirty="0">
                <a:latin typeface="Arial" charset="0"/>
                <a:cs typeface="Arial" charset="0"/>
              </a:rPr>
              <a:t>Who will be involved:</a:t>
            </a:r>
          </a:p>
          <a:p>
            <a:pPr>
              <a:spcAft>
                <a:spcPts val="300"/>
              </a:spcAft>
              <a:defRPr/>
            </a:pPr>
            <a:r>
              <a:rPr lang="en-US" altLang="en-US" sz="2200" dirty="0">
                <a:latin typeface="Arial" charset="0"/>
                <a:cs typeface="Arial" charset="0"/>
              </a:rPr>
              <a:t>Planning board or a committee task?</a:t>
            </a:r>
          </a:p>
          <a:p>
            <a:pPr>
              <a:spcAft>
                <a:spcPts val="300"/>
              </a:spcAft>
              <a:defRPr/>
            </a:pPr>
            <a:r>
              <a:rPr lang="en-US" altLang="en-US" sz="2200" dirty="0">
                <a:latin typeface="Arial" charset="0"/>
                <a:cs typeface="Arial" charset="0"/>
              </a:rPr>
              <a:t>Appoint a drafter (computer user)</a:t>
            </a:r>
          </a:p>
          <a:p>
            <a:pPr>
              <a:spcAft>
                <a:spcPts val="300"/>
              </a:spcAft>
              <a:defRPr/>
            </a:pPr>
            <a:r>
              <a:rPr lang="en-US" altLang="en-US" sz="2200" dirty="0">
                <a:latin typeface="Arial" charset="0"/>
                <a:cs typeface="Arial" charset="0"/>
              </a:rPr>
              <a:t>Other officials, for getting public input?</a:t>
            </a:r>
          </a:p>
          <a:p>
            <a:pPr marL="0" indent="0">
              <a:spcAft>
                <a:spcPts val="300"/>
              </a:spcAft>
              <a:buNone/>
              <a:defRPr/>
            </a:pPr>
            <a:r>
              <a:rPr lang="en-US" sz="2400" dirty="0">
                <a:solidFill>
                  <a:prstClr val="black"/>
                </a:solidFill>
                <a:latin typeface="Arial" charset="0"/>
                <a:cs typeface="Arial" charset="0"/>
              </a:rPr>
              <a:t>Assistance from shoreland staff:</a:t>
            </a:r>
          </a:p>
          <a:p>
            <a:pPr>
              <a:spcAft>
                <a:spcPts val="300"/>
              </a:spcAft>
              <a:defRPr/>
            </a:pPr>
            <a:r>
              <a:rPr lang="en-US" altLang="en-US" sz="2200" dirty="0">
                <a:latin typeface="Arial" charset="0"/>
                <a:cs typeface="Arial" charset="0"/>
              </a:rPr>
              <a:t>Review draft amendment language</a:t>
            </a:r>
          </a:p>
          <a:p>
            <a:pPr>
              <a:spcAft>
                <a:spcPts val="300"/>
              </a:spcAft>
              <a:defRPr/>
            </a:pPr>
            <a:r>
              <a:rPr lang="en-US" altLang="en-US" sz="2200" dirty="0">
                <a:latin typeface="Arial" charset="0"/>
                <a:cs typeface="Arial" charset="0"/>
              </a:rPr>
              <a:t>Discuss pros and cons of various options</a:t>
            </a:r>
          </a:p>
          <a:p>
            <a:pPr>
              <a:spcAft>
                <a:spcPts val="300"/>
              </a:spcAft>
              <a:defRPr/>
            </a:pPr>
            <a:r>
              <a:rPr lang="en-US" altLang="en-US" sz="2200" dirty="0">
                <a:latin typeface="Arial" charset="0"/>
                <a:cs typeface="Arial" charset="0"/>
              </a:rPr>
              <a:t>Advise on any necessary map amendments</a:t>
            </a:r>
          </a:p>
        </p:txBody>
      </p:sp>
      <p:pic>
        <p:nvPicPr>
          <p:cNvPr id="80905" name="Picture 5"/>
          <p:cNvPicPr>
            <a:picLocks noChangeAspect="1"/>
          </p:cNvPicPr>
          <p:nvPr/>
        </p:nvPicPr>
        <p:blipFill>
          <a:blip r:embed="rId4">
            <a:extLst>
              <a:ext uri="{28A0092B-C50C-407E-A947-70E740481C1C}">
                <a14:useLocalDpi xmlns:a14="http://schemas.microsoft.com/office/drawing/2010/main" val="0"/>
              </a:ext>
            </a:extLst>
          </a:blip>
          <a:srcRect t="19667" b="24669"/>
          <a:stretch>
            <a:fillRect/>
          </a:stretch>
        </p:blipFill>
        <p:spPr bwMode="auto">
          <a:xfrm>
            <a:off x="4659314" y="5008564"/>
            <a:ext cx="2873375" cy="1044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2"/>
          <p:cNvPicPr>
            <a:picLocks noChangeAspect="1"/>
          </p:cNvPicPr>
          <p:nvPr/>
        </p:nvPicPr>
        <p:blipFill>
          <a:blip r:embed="rId5">
            <a:extLst>
              <a:ext uri="{28A0092B-C50C-407E-A947-70E740481C1C}">
                <a14:useLocalDpi xmlns:a14="http://schemas.microsoft.com/office/drawing/2010/main" val="0"/>
              </a:ext>
            </a:extLst>
          </a:blip>
          <a:srcRect l="49136" t="45761" r="6667" b="23621"/>
          <a:stretch>
            <a:fillRect/>
          </a:stretch>
        </p:blipFill>
        <p:spPr bwMode="auto">
          <a:xfrm>
            <a:off x="7467601" y="2514600"/>
            <a:ext cx="2740025" cy="142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3893186" y="-2490"/>
            <a:ext cx="45961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3600" b="1" dirty="0">
                <a:solidFill>
                  <a:schemeClr val="tx2">
                    <a:lumMod val="75000"/>
                  </a:schemeClr>
                </a:solidFill>
                <a:latin typeface="Arial" panose="020B0604020202020204" pitchFamily="34" charset="0"/>
                <a:cs typeface="Arial" panose="020B0604020202020204" pitchFamily="34" charset="0"/>
              </a:rPr>
              <a:t>Buffer Point System</a:t>
            </a:r>
          </a:p>
        </p:txBody>
      </p:sp>
      <p:sp>
        <p:nvSpPr>
          <p:cNvPr id="138243" name="Oval 3"/>
          <p:cNvSpPr>
            <a:spLocks noChangeArrowheads="1"/>
          </p:cNvSpPr>
          <p:nvPr/>
        </p:nvSpPr>
        <p:spPr bwMode="auto">
          <a:xfrm>
            <a:off x="1524000" y="685800"/>
            <a:ext cx="762000" cy="7620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4" name="Oval 4"/>
          <p:cNvSpPr>
            <a:spLocks noChangeArrowheads="1"/>
          </p:cNvSpPr>
          <p:nvPr/>
        </p:nvSpPr>
        <p:spPr bwMode="auto">
          <a:xfrm>
            <a:off x="7467600" y="1676400"/>
            <a:ext cx="228600" cy="228600"/>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5" name="Text Box 5"/>
          <p:cNvSpPr txBox="1">
            <a:spLocks noChangeArrowheads="1"/>
          </p:cNvSpPr>
          <p:nvPr/>
        </p:nvSpPr>
        <p:spPr bwMode="auto">
          <a:xfrm>
            <a:off x="2362200" y="914401"/>
            <a:ext cx="237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sz="2000">
                <a:latin typeface="Times New Roman" pitchFamily="18" charset="0"/>
              </a:rPr>
              <a:t>&gt;12” DBH = 8 points</a:t>
            </a:r>
            <a:endParaRPr lang="en-US" altLang="en-US" sz="2400">
              <a:latin typeface="Times New Roman" pitchFamily="18" charset="0"/>
            </a:endParaRPr>
          </a:p>
        </p:txBody>
      </p:sp>
      <p:grpSp>
        <p:nvGrpSpPr>
          <p:cNvPr id="138246" name="Group 6"/>
          <p:cNvGrpSpPr>
            <a:grpSpLocks/>
          </p:cNvGrpSpPr>
          <p:nvPr/>
        </p:nvGrpSpPr>
        <p:grpSpPr bwMode="auto">
          <a:xfrm>
            <a:off x="3962401" y="1524000"/>
            <a:ext cx="2549525" cy="457200"/>
            <a:chOff x="2496" y="912"/>
            <a:chExt cx="1606" cy="288"/>
          </a:xfrm>
        </p:grpSpPr>
        <p:sp>
          <p:nvSpPr>
            <p:cNvPr id="138247" name="Oval 7"/>
            <p:cNvSpPr>
              <a:spLocks noChangeArrowheads="1"/>
            </p:cNvSpPr>
            <p:nvPr/>
          </p:nvSpPr>
          <p:spPr bwMode="auto">
            <a:xfrm>
              <a:off x="2496" y="912"/>
              <a:ext cx="288" cy="288"/>
            </a:xfrm>
            <a:prstGeom prst="ellipse">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48" name="Text Box 8"/>
            <p:cNvSpPr txBox="1">
              <a:spLocks noChangeArrowheads="1"/>
            </p:cNvSpPr>
            <p:nvPr/>
          </p:nvSpPr>
          <p:spPr bwMode="auto">
            <a:xfrm>
              <a:off x="2784" y="931"/>
              <a:ext cx="13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sz="2000">
                  <a:latin typeface="Times New Roman" pitchFamily="18" charset="0"/>
                </a:rPr>
                <a:t>&gt;4”, &lt;8”= 2 points</a:t>
              </a:r>
            </a:p>
          </p:txBody>
        </p:sp>
      </p:grpSp>
      <p:sp>
        <p:nvSpPr>
          <p:cNvPr id="138249" name="Text Box 9"/>
          <p:cNvSpPr txBox="1">
            <a:spLocks noChangeArrowheads="1"/>
          </p:cNvSpPr>
          <p:nvPr/>
        </p:nvSpPr>
        <p:spPr bwMode="auto">
          <a:xfrm>
            <a:off x="7848600" y="1600201"/>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sz="2000">
                <a:latin typeface="Times New Roman" pitchFamily="18" charset="0"/>
              </a:rPr>
              <a:t>&gt;2”, &lt;4” = 1 point</a:t>
            </a:r>
          </a:p>
        </p:txBody>
      </p:sp>
      <p:sp>
        <p:nvSpPr>
          <p:cNvPr id="138250" name="Freeform 10"/>
          <p:cNvSpPr>
            <a:spLocks/>
          </p:cNvSpPr>
          <p:nvPr/>
        </p:nvSpPr>
        <p:spPr bwMode="auto">
          <a:xfrm>
            <a:off x="1219200" y="5486401"/>
            <a:ext cx="9753600" cy="1736725"/>
          </a:xfrm>
          <a:custGeom>
            <a:avLst/>
            <a:gdLst>
              <a:gd name="T0" fmla="*/ 163 w 6312"/>
              <a:gd name="T1" fmla="*/ 452 h 1670"/>
              <a:gd name="T2" fmla="*/ 307 w 6312"/>
              <a:gd name="T3" fmla="*/ 512 h 1670"/>
              <a:gd name="T4" fmla="*/ 403 w 6312"/>
              <a:gd name="T5" fmla="*/ 536 h 1670"/>
              <a:gd name="T6" fmla="*/ 883 w 6312"/>
              <a:gd name="T7" fmla="*/ 524 h 1670"/>
              <a:gd name="T8" fmla="*/ 931 w 6312"/>
              <a:gd name="T9" fmla="*/ 512 h 1670"/>
              <a:gd name="T10" fmla="*/ 1099 w 6312"/>
              <a:gd name="T11" fmla="*/ 476 h 1670"/>
              <a:gd name="T12" fmla="*/ 1243 w 6312"/>
              <a:gd name="T13" fmla="*/ 452 h 1670"/>
              <a:gd name="T14" fmla="*/ 1495 w 6312"/>
              <a:gd name="T15" fmla="*/ 380 h 1670"/>
              <a:gd name="T16" fmla="*/ 1603 w 6312"/>
              <a:gd name="T17" fmla="*/ 320 h 1670"/>
              <a:gd name="T18" fmla="*/ 1855 w 6312"/>
              <a:gd name="T19" fmla="*/ 248 h 1670"/>
              <a:gd name="T20" fmla="*/ 2287 w 6312"/>
              <a:gd name="T21" fmla="*/ 260 h 1670"/>
              <a:gd name="T22" fmla="*/ 2503 w 6312"/>
              <a:gd name="T23" fmla="*/ 308 h 1670"/>
              <a:gd name="T24" fmla="*/ 2803 w 6312"/>
              <a:gd name="T25" fmla="*/ 404 h 1670"/>
              <a:gd name="T26" fmla="*/ 3175 w 6312"/>
              <a:gd name="T27" fmla="*/ 488 h 1670"/>
              <a:gd name="T28" fmla="*/ 3379 w 6312"/>
              <a:gd name="T29" fmla="*/ 548 h 1670"/>
              <a:gd name="T30" fmla="*/ 3799 w 6312"/>
              <a:gd name="T31" fmla="*/ 620 h 1670"/>
              <a:gd name="T32" fmla="*/ 4303 w 6312"/>
              <a:gd name="T33" fmla="*/ 548 h 1670"/>
              <a:gd name="T34" fmla="*/ 4423 w 6312"/>
              <a:gd name="T35" fmla="*/ 500 h 1670"/>
              <a:gd name="T36" fmla="*/ 4471 w 6312"/>
              <a:gd name="T37" fmla="*/ 476 h 1670"/>
              <a:gd name="T38" fmla="*/ 4507 w 6312"/>
              <a:gd name="T39" fmla="*/ 452 h 1670"/>
              <a:gd name="T40" fmla="*/ 4579 w 6312"/>
              <a:gd name="T41" fmla="*/ 440 h 1670"/>
              <a:gd name="T42" fmla="*/ 4771 w 6312"/>
              <a:gd name="T43" fmla="*/ 368 h 1670"/>
              <a:gd name="T44" fmla="*/ 4915 w 6312"/>
              <a:gd name="T45" fmla="*/ 344 h 1670"/>
              <a:gd name="T46" fmla="*/ 4999 w 6312"/>
              <a:gd name="T47" fmla="*/ 296 h 1670"/>
              <a:gd name="T48" fmla="*/ 5215 w 6312"/>
              <a:gd name="T49" fmla="*/ 224 h 1670"/>
              <a:gd name="T50" fmla="*/ 5263 w 6312"/>
              <a:gd name="T51" fmla="*/ 200 h 1670"/>
              <a:gd name="T52" fmla="*/ 5431 w 6312"/>
              <a:gd name="T53" fmla="*/ 176 h 1670"/>
              <a:gd name="T54" fmla="*/ 5743 w 6312"/>
              <a:gd name="T55" fmla="*/ 128 h 1670"/>
              <a:gd name="T56" fmla="*/ 6235 w 6312"/>
              <a:gd name="T57" fmla="*/ 272 h 1670"/>
              <a:gd name="T58" fmla="*/ 6235 w 6312"/>
              <a:gd name="T59" fmla="*/ 848 h 1670"/>
              <a:gd name="T60" fmla="*/ 6187 w 6312"/>
              <a:gd name="T61" fmla="*/ 1280 h 1670"/>
              <a:gd name="T62" fmla="*/ 6175 w 6312"/>
              <a:gd name="T63" fmla="*/ 1388 h 1670"/>
              <a:gd name="T64" fmla="*/ 6103 w 6312"/>
              <a:gd name="T65" fmla="*/ 1400 h 1670"/>
              <a:gd name="T66" fmla="*/ 5767 w 6312"/>
              <a:gd name="T67" fmla="*/ 1448 h 1670"/>
              <a:gd name="T68" fmla="*/ 3583 w 6312"/>
              <a:gd name="T69" fmla="*/ 1472 h 1670"/>
              <a:gd name="T70" fmla="*/ 823 w 6312"/>
              <a:gd name="T71" fmla="*/ 1460 h 1670"/>
              <a:gd name="T72" fmla="*/ 79 w 6312"/>
              <a:gd name="T73" fmla="*/ 1316 h 1670"/>
              <a:gd name="T74" fmla="*/ 127 w 6312"/>
              <a:gd name="T75" fmla="*/ 464 h 1670"/>
              <a:gd name="T76" fmla="*/ 139 w 6312"/>
              <a:gd name="T77" fmla="*/ 380 h 1670"/>
              <a:gd name="T78" fmla="*/ 175 w 6312"/>
              <a:gd name="T79" fmla="*/ 392 h 1670"/>
              <a:gd name="T80" fmla="*/ 199 w 6312"/>
              <a:gd name="T81" fmla="*/ 428 h 1670"/>
              <a:gd name="T82" fmla="*/ 235 w 6312"/>
              <a:gd name="T83" fmla="*/ 440 h 1670"/>
              <a:gd name="T84" fmla="*/ 307 w 6312"/>
              <a:gd name="T85" fmla="*/ 488 h 1670"/>
              <a:gd name="T86" fmla="*/ 331 w 6312"/>
              <a:gd name="T87" fmla="*/ 536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2" h="1670">
                <a:moveTo>
                  <a:pt x="163" y="452"/>
                </a:moveTo>
                <a:cubicBezTo>
                  <a:pt x="207" y="481"/>
                  <a:pt x="256" y="499"/>
                  <a:pt x="307" y="512"/>
                </a:cubicBezTo>
                <a:cubicBezTo>
                  <a:pt x="339" y="520"/>
                  <a:pt x="403" y="536"/>
                  <a:pt x="403" y="536"/>
                </a:cubicBezTo>
                <a:cubicBezTo>
                  <a:pt x="563" y="532"/>
                  <a:pt x="723" y="531"/>
                  <a:pt x="883" y="524"/>
                </a:cubicBezTo>
                <a:cubicBezTo>
                  <a:pt x="899" y="523"/>
                  <a:pt x="915" y="515"/>
                  <a:pt x="931" y="512"/>
                </a:cubicBezTo>
                <a:cubicBezTo>
                  <a:pt x="987" y="501"/>
                  <a:pt x="1043" y="487"/>
                  <a:pt x="1099" y="476"/>
                </a:cubicBezTo>
                <a:cubicBezTo>
                  <a:pt x="1147" y="466"/>
                  <a:pt x="1243" y="452"/>
                  <a:pt x="1243" y="452"/>
                </a:cubicBezTo>
                <a:cubicBezTo>
                  <a:pt x="1323" y="412"/>
                  <a:pt x="1406" y="395"/>
                  <a:pt x="1495" y="380"/>
                </a:cubicBezTo>
                <a:cubicBezTo>
                  <a:pt x="1608" y="267"/>
                  <a:pt x="1427" y="437"/>
                  <a:pt x="1603" y="320"/>
                </a:cubicBezTo>
                <a:cubicBezTo>
                  <a:pt x="1677" y="271"/>
                  <a:pt x="1768" y="259"/>
                  <a:pt x="1855" y="248"/>
                </a:cubicBezTo>
                <a:cubicBezTo>
                  <a:pt x="1999" y="252"/>
                  <a:pt x="2143" y="253"/>
                  <a:pt x="2287" y="260"/>
                </a:cubicBezTo>
                <a:cubicBezTo>
                  <a:pt x="2361" y="264"/>
                  <a:pt x="2430" y="296"/>
                  <a:pt x="2503" y="308"/>
                </a:cubicBezTo>
                <a:cubicBezTo>
                  <a:pt x="2594" y="354"/>
                  <a:pt x="2704" y="379"/>
                  <a:pt x="2803" y="404"/>
                </a:cubicBezTo>
                <a:cubicBezTo>
                  <a:pt x="2932" y="436"/>
                  <a:pt x="3041" y="471"/>
                  <a:pt x="3175" y="488"/>
                </a:cubicBezTo>
                <a:cubicBezTo>
                  <a:pt x="3246" y="523"/>
                  <a:pt x="3302" y="537"/>
                  <a:pt x="3379" y="548"/>
                </a:cubicBezTo>
                <a:cubicBezTo>
                  <a:pt x="3521" y="595"/>
                  <a:pt x="3652" y="602"/>
                  <a:pt x="3799" y="620"/>
                </a:cubicBezTo>
                <a:cubicBezTo>
                  <a:pt x="3972" y="608"/>
                  <a:pt x="4135" y="590"/>
                  <a:pt x="4303" y="548"/>
                </a:cubicBezTo>
                <a:cubicBezTo>
                  <a:pt x="4393" y="481"/>
                  <a:pt x="4304" y="536"/>
                  <a:pt x="4423" y="500"/>
                </a:cubicBezTo>
                <a:cubicBezTo>
                  <a:pt x="4440" y="495"/>
                  <a:pt x="4455" y="485"/>
                  <a:pt x="4471" y="476"/>
                </a:cubicBezTo>
                <a:cubicBezTo>
                  <a:pt x="4484" y="469"/>
                  <a:pt x="4493" y="457"/>
                  <a:pt x="4507" y="452"/>
                </a:cubicBezTo>
                <a:cubicBezTo>
                  <a:pt x="4530" y="444"/>
                  <a:pt x="4555" y="444"/>
                  <a:pt x="4579" y="440"/>
                </a:cubicBezTo>
                <a:cubicBezTo>
                  <a:pt x="4635" y="398"/>
                  <a:pt x="4702" y="383"/>
                  <a:pt x="4771" y="368"/>
                </a:cubicBezTo>
                <a:cubicBezTo>
                  <a:pt x="4819" y="357"/>
                  <a:pt x="4915" y="344"/>
                  <a:pt x="4915" y="344"/>
                </a:cubicBezTo>
                <a:cubicBezTo>
                  <a:pt x="4944" y="330"/>
                  <a:pt x="4969" y="309"/>
                  <a:pt x="4999" y="296"/>
                </a:cubicBezTo>
                <a:cubicBezTo>
                  <a:pt x="5067" y="267"/>
                  <a:pt x="5145" y="250"/>
                  <a:pt x="5215" y="224"/>
                </a:cubicBezTo>
                <a:cubicBezTo>
                  <a:pt x="5232" y="218"/>
                  <a:pt x="5246" y="205"/>
                  <a:pt x="5263" y="200"/>
                </a:cubicBezTo>
                <a:cubicBezTo>
                  <a:pt x="5294" y="191"/>
                  <a:pt x="5407" y="180"/>
                  <a:pt x="5431" y="176"/>
                </a:cubicBezTo>
                <a:cubicBezTo>
                  <a:pt x="5544" y="155"/>
                  <a:pt x="5622" y="137"/>
                  <a:pt x="5743" y="128"/>
                </a:cubicBezTo>
                <a:cubicBezTo>
                  <a:pt x="6312" y="143"/>
                  <a:pt x="6167" y="0"/>
                  <a:pt x="6235" y="272"/>
                </a:cubicBezTo>
                <a:cubicBezTo>
                  <a:pt x="6252" y="597"/>
                  <a:pt x="6251" y="453"/>
                  <a:pt x="6235" y="848"/>
                </a:cubicBezTo>
                <a:cubicBezTo>
                  <a:pt x="6230" y="982"/>
                  <a:pt x="6231" y="1147"/>
                  <a:pt x="6187" y="1280"/>
                </a:cubicBezTo>
                <a:cubicBezTo>
                  <a:pt x="6183" y="1316"/>
                  <a:pt x="6196" y="1358"/>
                  <a:pt x="6175" y="1388"/>
                </a:cubicBezTo>
                <a:cubicBezTo>
                  <a:pt x="6161" y="1408"/>
                  <a:pt x="6127" y="1395"/>
                  <a:pt x="6103" y="1400"/>
                </a:cubicBezTo>
                <a:cubicBezTo>
                  <a:pt x="5990" y="1424"/>
                  <a:pt x="5884" y="1446"/>
                  <a:pt x="5767" y="1448"/>
                </a:cubicBezTo>
                <a:cubicBezTo>
                  <a:pt x="5039" y="1461"/>
                  <a:pt x="4311" y="1463"/>
                  <a:pt x="3583" y="1472"/>
                </a:cubicBezTo>
                <a:cubicBezTo>
                  <a:pt x="2663" y="1468"/>
                  <a:pt x="1743" y="1466"/>
                  <a:pt x="823" y="1460"/>
                </a:cubicBezTo>
                <a:cubicBezTo>
                  <a:pt x="130" y="1455"/>
                  <a:pt x="130" y="1670"/>
                  <a:pt x="79" y="1316"/>
                </a:cubicBezTo>
                <a:cubicBezTo>
                  <a:pt x="84" y="1032"/>
                  <a:pt x="0" y="718"/>
                  <a:pt x="127" y="464"/>
                </a:cubicBezTo>
                <a:cubicBezTo>
                  <a:pt x="131" y="436"/>
                  <a:pt x="123" y="404"/>
                  <a:pt x="139" y="380"/>
                </a:cubicBezTo>
                <a:cubicBezTo>
                  <a:pt x="146" y="369"/>
                  <a:pt x="165" y="384"/>
                  <a:pt x="175" y="392"/>
                </a:cubicBezTo>
                <a:cubicBezTo>
                  <a:pt x="186" y="401"/>
                  <a:pt x="188" y="419"/>
                  <a:pt x="199" y="428"/>
                </a:cubicBezTo>
                <a:cubicBezTo>
                  <a:pt x="209" y="436"/>
                  <a:pt x="224" y="434"/>
                  <a:pt x="235" y="440"/>
                </a:cubicBezTo>
                <a:cubicBezTo>
                  <a:pt x="260" y="454"/>
                  <a:pt x="307" y="488"/>
                  <a:pt x="307" y="488"/>
                </a:cubicBezTo>
                <a:cubicBezTo>
                  <a:pt x="321" y="529"/>
                  <a:pt x="310" y="515"/>
                  <a:pt x="331" y="536"/>
                </a:cubicBezTo>
              </a:path>
            </a:pathLst>
          </a:custGeom>
          <a:solidFill>
            <a:schemeClr val="hlink"/>
          </a:solidFill>
          <a:ln w="349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51" name="Text Box 11"/>
          <p:cNvSpPr txBox="1">
            <a:spLocks noChangeArrowheads="1"/>
          </p:cNvSpPr>
          <p:nvPr/>
        </p:nvSpPr>
        <p:spPr bwMode="auto">
          <a:xfrm>
            <a:off x="3200400" y="6183740"/>
            <a:ext cx="15776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sz="2400">
                <a:solidFill>
                  <a:schemeClr val="bg1"/>
                </a:solidFill>
                <a:latin typeface="Times New Roman" pitchFamily="18" charset="0"/>
              </a:rPr>
              <a:t>Great Pond</a:t>
            </a:r>
          </a:p>
          <a:p>
            <a:pPr eaLnBrk="0" hangingPunct="0"/>
            <a:endParaRPr lang="en-US" altLang="en-US" sz="2400">
              <a:latin typeface="Times New Roman" pitchFamily="18" charset="0"/>
            </a:endParaRPr>
          </a:p>
        </p:txBody>
      </p:sp>
      <p:sp>
        <p:nvSpPr>
          <p:cNvPr id="138252" name="Line 12"/>
          <p:cNvSpPr>
            <a:spLocks noChangeShapeType="1"/>
          </p:cNvSpPr>
          <p:nvPr/>
        </p:nvSpPr>
        <p:spPr bwMode="auto">
          <a:xfrm>
            <a:off x="2209800" y="2362200"/>
            <a:ext cx="0" cy="3657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53" name="Text Box 13"/>
          <p:cNvSpPr txBox="1">
            <a:spLocks noChangeArrowheads="1"/>
          </p:cNvSpPr>
          <p:nvPr/>
        </p:nvSpPr>
        <p:spPr bwMode="auto">
          <a:xfrm>
            <a:off x="1695450" y="342900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en-US" sz="2400">
                <a:latin typeface="Times New Roman" pitchFamily="18" charset="0"/>
              </a:rPr>
              <a:t>25’</a:t>
            </a:r>
            <a:endParaRPr lang="en-US" altLang="en-US" sz="2000">
              <a:latin typeface="Times New Roman" pitchFamily="18" charset="0"/>
            </a:endParaRPr>
          </a:p>
        </p:txBody>
      </p:sp>
      <p:sp>
        <p:nvSpPr>
          <p:cNvPr id="138254" name="Line 14"/>
          <p:cNvSpPr>
            <a:spLocks noChangeShapeType="1"/>
          </p:cNvSpPr>
          <p:nvPr/>
        </p:nvSpPr>
        <p:spPr bwMode="auto">
          <a:xfrm>
            <a:off x="2209800" y="2362200"/>
            <a:ext cx="52578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55" name="Text Box 15"/>
          <p:cNvSpPr txBox="1">
            <a:spLocks noChangeArrowheads="1"/>
          </p:cNvSpPr>
          <p:nvPr/>
        </p:nvSpPr>
        <p:spPr bwMode="auto">
          <a:xfrm>
            <a:off x="4876800" y="198120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400">
                <a:latin typeface="Times New Roman" pitchFamily="18" charset="0"/>
              </a:rPr>
              <a:t>50’</a:t>
            </a:r>
            <a:endParaRPr lang="en-US" altLang="en-US" sz="2000">
              <a:latin typeface="Times New Roman" pitchFamily="18" charset="0"/>
            </a:endParaRPr>
          </a:p>
        </p:txBody>
      </p:sp>
      <p:sp>
        <p:nvSpPr>
          <p:cNvPr id="138256" name="Oval 16"/>
          <p:cNvSpPr>
            <a:spLocks noChangeArrowheads="1"/>
          </p:cNvSpPr>
          <p:nvPr/>
        </p:nvSpPr>
        <p:spPr bwMode="auto">
          <a:xfrm>
            <a:off x="5562600" y="838200"/>
            <a:ext cx="533400" cy="533400"/>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57" name="Text Box 17"/>
          <p:cNvSpPr txBox="1">
            <a:spLocks noChangeArrowheads="1"/>
          </p:cNvSpPr>
          <p:nvPr/>
        </p:nvSpPr>
        <p:spPr bwMode="auto">
          <a:xfrm>
            <a:off x="6096001" y="944564"/>
            <a:ext cx="2219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sz="2000">
                <a:latin typeface="Times New Roman" pitchFamily="18" charset="0"/>
              </a:rPr>
              <a:t>&gt;8”, &lt;12”= 4 points</a:t>
            </a:r>
          </a:p>
        </p:txBody>
      </p:sp>
      <p:grpSp>
        <p:nvGrpSpPr>
          <p:cNvPr id="138258" name="Group 18"/>
          <p:cNvGrpSpPr>
            <a:grpSpLocks/>
          </p:cNvGrpSpPr>
          <p:nvPr/>
        </p:nvGrpSpPr>
        <p:grpSpPr bwMode="auto">
          <a:xfrm>
            <a:off x="2838450" y="2362200"/>
            <a:ext cx="7829550" cy="3352800"/>
            <a:chOff x="684" y="1488"/>
            <a:chExt cx="4932" cy="2112"/>
          </a:xfrm>
        </p:grpSpPr>
        <p:sp>
          <p:nvSpPr>
            <p:cNvPr id="138259" name="Oval 19"/>
            <p:cNvSpPr>
              <a:spLocks noChangeArrowheads="1"/>
            </p:cNvSpPr>
            <p:nvPr/>
          </p:nvSpPr>
          <p:spPr bwMode="auto">
            <a:xfrm>
              <a:off x="1824" y="1686"/>
              <a:ext cx="480" cy="491"/>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0" name="Oval 20"/>
            <p:cNvSpPr>
              <a:spLocks noChangeArrowheads="1"/>
            </p:cNvSpPr>
            <p:nvPr/>
          </p:nvSpPr>
          <p:spPr bwMode="auto">
            <a:xfrm>
              <a:off x="1104" y="2864"/>
              <a:ext cx="480" cy="491"/>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1" name="Oval 21"/>
            <p:cNvSpPr>
              <a:spLocks noChangeArrowheads="1"/>
            </p:cNvSpPr>
            <p:nvPr/>
          </p:nvSpPr>
          <p:spPr bwMode="auto">
            <a:xfrm>
              <a:off x="768" y="2352"/>
              <a:ext cx="288" cy="295"/>
            </a:xfrm>
            <a:prstGeom prst="ellipse">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62" name="Oval 22"/>
            <p:cNvSpPr>
              <a:spLocks noChangeArrowheads="1"/>
            </p:cNvSpPr>
            <p:nvPr/>
          </p:nvSpPr>
          <p:spPr bwMode="auto">
            <a:xfrm>
              <a:off x="2496" y="2448"/>
              <a:ext cx="288" cy="294"/>
            </a:xfrm>
            <a:prstGeom prst="ellipse">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63" name="Oval 23"/>
            <p:cNvSpPr>
              <a:spLocks noChangeArrowheads="1"/>
            </p:cNvSpPr>
            <p:nvPr/>
          </p:nvSpPr>
          <p:spPr bwMode="auto">
            <a:xfrm>
              <a:off x="3168" y="2112"/>
              <a:ext cx="288" cy="294"/>
            </a:xfrm>
            <a:prstGeom prst="ellipse">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64" name="Oval 24"/>
            <p:cNvSpPr>
              <a:spLocks noChangeArrowheads="1"/>
            </p:cNvSpPr>
            <p:nvPr/>
          </p:nvSpPr>
          <p:spPr bwMode="auto">
            <a:xfrm>
              <a:off x="2172" y="3024"/>
              <a:ext cx="144" cy="148"/>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5" name="Oval 25"/>
            <p:cNvSpPr>
              <a:spLocks noChangeArrowheads="1"/>
            </p:cNvSpPr>
            <p:nvPr/>
          </p:nvSpPr>
          <p:spPr bwMode="auto">
            <a:xfrm>
              <a:off x="1104" y="1776"/>
              <a:ext cx="144" cy="148"/>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6" name="Oval 26"/>
            <p:cNvSpPr>
              <a:spLocks noChangeArrowheads="1"/>
            </p:cNvSpPr>
            <p:nvPr/>
          </p:nvSpPr>
          <p:spPr bwMode="auto">
            <a:xfrm>
              <a:off x="2688" y="1728"/>
              <a:ext cx="144" cy="148"/>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7" name="Oval 27"/>
            <p:cNvSpPr>
              <a:spLocks noChangeArrowheads="1"/>
            </p:cNvSpPr>
            <p:nvPr/>
          </p:nvSpPr>
          <p:spPr bwMode="auto">
            <a:xfrm>
              <a:off x="3840" y="1488"/>
              <a:ext cx="480" cy="491"/>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8" name="Oval 28"/>
            <p:cNvSpPr>
              <a:spLocks noChangeArrowheads="1"/>
            </p:cNvSpPr>
            <p:nvPr/>
          </p:nvSpPr>
          <p:spPr bwMode="auto">
            <a:xfrm>
              <a:off x="3936" y="2561"/>
              <a:ext cx="288" cy="295"/>
            </a:xfrm>
            <a:prstGeom prst="ellipse">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69" name="Oval 29"/>
            <p:cNvSpPr>
              <a:spLocks noChangeArrowheads="1"/>
            </p:cNvSpPr>
            <p:nvPr/>
          </p:nvSpPr>
          <p:spPr bwMode="auto">
            <a:xfrm>
              <a:off x="4008" y="3058"/>
              <a:ext cx="144" cy="147"/>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70" name="Text Box 30"/>
            <p:cNvSpPr txBox="1">
              <a:spLocks noChangeArrowheads="1"/>
            </p:cNvSpPr>
            <p:nvPr/>
          </p:nvSpPr>
          <p:spPr bwMode="auto">
            <a:xfrm>
              <a:off x="4368" y="1608"/>
              <a:ext cx="1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2 x 8 = 16 points</a:t>
              </a:r>
            </a:p>
          </p:txBody>
        </p:sp>
        <p:sp>
          <p:nvSpPr>
            <p:cNvPr id="138271" name="Text Box 31"/>
            <p:cNvSpPr txBox="1">
              <a:spLocks noChangeArrowheads="1"/>
            </p:cNvSpPr>
            <p:nvPr/>
          </p:nvSpPr>
          <p:spPr bwMode="auto">
            <a:xfrm>
              <a:off x="4408" y="2584"/>
              <a:ext cx="1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3 x 2 = 6 points</a:t>
              </a:r>
            </a:p>
          </p:txBody>
        </p:sp>
        <p:sp>
          <p:nvSpPr>
            <p:cNvPr id="138272" name="Text Box 32"/>
            <p:cNvSpPr txBox="1">
              <a:spLocks noChangeArrowheads="1"/>
            </p:cNvSpPr>
            <p:nvPr/>
          </p:nvSpPr>
          <p:spPr bwMode="auto">
            <a:xfrm>
              <a:off x="4448" y="3006"/>
              <a:ext cx="1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5 x 1 = 5 points</a:t>
              </a:r>
            </a:p>
          </p:txBody>
        </p:sp>
        <p:sp>
          <p:nvSpPr>
            <p:cNvPr id="138273" name="Text Box 33"/>
            <p:cNvSpPr txBox="1">
              <a:spLocks noChangeArrowheads="1"/>
            </p:cNvSpPr>
            <p:nvPr/>
          </p:nvSpPr>
          <p:spPr bwMode="auto">
            <a:xfrm>
              <a:off x="4848" y="3350"/>
              <a:ext cx="70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35 points</a:t>
              </a:r>
            </a:p>
          </p:txBody>
        </p:sp>
        <p:sp>
          <p:nvSpPr>
            <p:cNvPr id="138274" name="Line 34"/>
            <p:cNvSpPr>
              <a:spLocks noChangeShapeType="1"/>
            </p:cNvSpPr>
            <p:nvPr/>
          </p:nvSpPr>
          <p:spPr bwMode="auto">
            <a:xfrm>
              <a:off x="4848" y="3298"/>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75" name="Oval 35"/>
            <p:cNvSpPr>
              <a:spLocks noChangeArrowheads="1"/>
            </p:cNvSpPr>
            <p:nvPr/>
          </p:nvSpPr>
          <p:spPr bwMode="auto">
            <a:xfrm>
              <a:off x="3888" y="2112"/>
              <a:ext cx="336" cy="33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76" name="Text Box 36"/>
            <p:cNvSpPr txBox="1">
              <a:spLocks noChangeArrowheads="1"/>
            </p:cNvSpPr>
            <p:nvPr/>
          </p:nvSpPr>
          <p:spPr bwMode="auto">
            <a:xfrm>
              <a:off x="4404" y="2150"/>
              <a:ext cx="1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2 x 4 = 8 points</a:t>
              </a:r>
            </a:p>
          </p:txBody>
        </p:sp>
        <p:sp>
          <p:nvSpPr>
            <p:cNvPr id="138277" name="Oval 37"/>
            <p:cNvSpPr>
              <a:spLocks noChangeArrowheads="1"/>
            </p:cNvSpPr>
            <p:nvPr/>
          </p:nvSpPr>
          <p:spPr bwMode="auto">
            <a:xfrm>
              <a:off x="3120" y="2976"/>
              <a:ext cx="336" cy="33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78" name="Oval 38"/>
            <p:cNvSpPr>
              <a:spLocks noChangeArrowheads="1"/>
            </p:cNvSpPr>
            <p:nvPr/>
          </p:nvSpPr>
          <p:spPr bwMode="auto">
            <a:xfrm>
              <a:off x="1632" y="2400"/>
              <a:ext cx="336" cy="33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79" name="Oval 39"/>
            <p:cNvSpPr>
              <a:spLocks noChangeArrowheads="1"/>
            </p:cNvSpPr>
            <p:nvPr/>
          </p:nvSpPr>
          <p:spPr bwMode="auto">
            <a:xfrm>
              <a:off x="2736" y="3264"/>
              <a:ext cx="144" cy="148"/>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80" name="Oval 40"/>
            <p:cNvSpPr>
              <a:spLocks noChangeArrowheads="1"/>
            </p:cNvSpPr>
            <p:nvPr/>
          </p:nvSpPr>
          <p:spPr bwMode="auto">
            <a:xfrm>
              <a:off x="684" y="3228"/>
              <a:ext cx="144" cy="148"/>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8281" name="Group 41"/>
          <p:cNvGrpSpPr>
            <a:grpSpLocks/>
          </p:cNvGrpSpPr>
          <p:nvPr/>
        </p:nvGrpSpPr>
        <p:grpSpPr bwMode="auto">
          <a:xfrm>
            <a:off x="2838450" y="2362200"/>
            <a:ext cx="7829550" cy="3352800"/>
            <a:chOff x="6132" y="1128"/>
            <a:chExt cx="4932" cy="2112"/>
          </a:xfrm>
        </p:grpSpPr>
        <p:sp>
          <p:nvSpPr>
            <p:cNvPr id="138282" name="Oval 42"/>
            <p:cNvSpPr>
              <a:spLocks noChangeArrowheads="1"/>
            </p:cNvSpPr>
            <p:nvPr/>
          </p:nvSpPr>
          <p:spPr bwMode="auto">
            <a:xfrm>
              <a:off x="7272" y="1326"/>
              <a:ext cx="480" cy="491"/>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83" name="Oval 43"/>
            <p:cNvSpPr>
              <a:spLocks noChangeArrowheads="1"/>
            </p:cNvSpPr>
            <p:nvPr/>
          </p:nvSpPr>
          <p:spPr bwMode="auto">
            <a:xfrm>
              <a:off x="6552" y="2504"/>
              <a:ext cx="480" cy="491"/>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84" name="Oval 44"/>
            <p:cNvSpPr>
              <a:spLocks noChangeArrowheads="1"/>
            </p:cNvSpPr>
            <p:nvPr/>
          </p:nvSpPr>
          <p:spPr bwMode="auto">
            <a:xfrm>
              <a:off x="6216" y="1992"/>
              <a:ext cx="288" cy="295"/>
            </a:xfrm>
            <a:prstGeom prst="ellipse">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85" name="Oval 45"/>
            <p:cNvSpPr>
              <a:spLocks noChangeArrowheads="1"/>
            </p:cNvSpPr>
            <p:nvPr/>
          </p:nvSpPr>
          <p:spPr bwMode="auto">
            <a:xfrm>
              <a:off x="8616" y="1752"/>
              <a:ext cx="288" cy="294"/>
            </a:xfrm>
            <a:prstGeom prst="ellipse">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86" name="Oval 46"/>
            <p:cNvSpPr>
              <a:spLocks noChangeArrowheads="1"/>
            </p:cNvSpPr>
            <p:nvPr/>
          </p:nvSpPr>
          <p:spPr bwMode="auto">
            <a:xfrm>
              <a:off x="7620" y="2664"/>
              <a:ext cx="144" cy="148"/>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87" name="Oval 47"/>
            <p:cNvSpPr>
              <a:spLocks noChangeArrowheads="1"/>
            </p:cNvSpPr>
            <p:nvPr/>
          </p:nvSpPr>
          <p:spPr bwMode="auto">
            <a:xfrm>
              <a:off x="6552" y="1416"/>
              <a:ext cx="144" cy="148"/>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88" name="Oval 48"/>
            <p:cNvSpPr>
              <a:spLocks noChangeArrowheads="1"/>
            </p:cNvSpPr>
            <p:nvPr/>
          </p:nvSpPr>
          <p:spPr bwMode="auto">
            <a:xfrm>
              <a:off x="9288" y="1128"/>
              <a:ext cx="480" cy="491"/>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89" name="Oval 49"/>
            <p:cNvSpPr>
              <a:spLocks noChangeArrowheads="1"/>
            </p:cNvSpPr>
            <p:nvPr/>
          </p:nvSpPr>
          <p:spPr bwMode="auto">
            <a:xfrm>
              <a:off x="9384" y="2201"/>
              <a:ext cx="288" cy="295"/>
            </a:xfrm>
            <a:prstGeom prst="ellipse">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90" name="Oval 50"/>
            <p:cNvSpPr>
              <a:spLocks noChangeArrowheads="1"/>
            </p:cNvSpPr>
            <p:nvPr/>
          </p:nvSpPr>
          <p:spPr bwMode="auto">
            <a:xfrm>
              <a:off x="9456" y="2698"/>
              <a:ext cx="144" cy="147"/>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91" name="Text Box 51"/>
            <p:cNvSpPr txBox="1">
              <a:spLocks noChangeArrowheads="1"/>
            </p:cNvSpPr>
            <p:nvPr/>
          </p:nvSpPr>
          <p:spPr bwMode="auto">
            <a:xfrm>
              <a:off x="9816" y="1248"/>
              <a:ext cx="11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2 x 8 = 16 points</a:t>
              </a:r>
            </a:p>
          </p:txBody>
        </p:sp>
        <p:sp>
          <p:nvSpPr>
            <p:cNvPr id="138292" name="Text Box 52"/>
            <p:cNvSpPr txBox="1">
              <a:spLocks noChangeArrowheads="1"/>
            </p:cNvSpPr>
            <p:nvPr/>
          </p:nvSpPr>
          <p:spPr bwMode="auto">
            <a:xfrm>
              <a:off x="9856" y="2224"/>
              <a:ext cx="1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2 x 2 = 4 points</a:t>
              </a:r>
            </a:p>
          </p:txBody>
        </p:sp>
        <p:sp>
          <p:nvSpPr>
            <p:cNvPr id="138293" name="Text Box 53"/>
            <p:cNvSpPr txBox="1">
              <a:spLocks noChangeArrowheads="1"/>
            </p:cNvSpPr>
            <p:nvPr/>
          </p:nvSpPr>
          <p:spPr bwMode="auto">
            <a:xfrm>
              <a:off x="9896" y="2646"/>
              <a:ext cx="1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4 x 1 = 4 points</a:t>
              </a:r>
            </a:p>
          </p:txBody>
        </p:sp>
        <p:sp>
          <p:nvSpPr>
            <p:cNvPr id="138294" name="Text Box 54"/>
            <p:cNvSpPr txBox="1">
              <a:spLocks noChangeArrowheads="1"/>
            </p:cNvSpPr>
            <p:nvPr/>
          </p:nvSpPr>
          <p:spPr bwMode="auto">
            <a:xfrm>
              <a:off x="10296" y="2990"/>
              <a:ext cx="70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28 points</a:t>
              </a:r>
            </a:p>
          </p:txBody>
        </p:sp>
        <p:sp>
          <p:nvSpPr>
            <p:cNvPr id="138295" name="Line 55"/>
            <p:cNvSpPr>
              <a:spLocks noChangeShapeType="1"/>
            </p:cNvSpPr>
            <p:nvPr/>
          </p:nvSpPr>
          <p:spPr bwMode="auto">
            <a:xfrm>
              <a:off x="10296" y="2938"/>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96" name="Oval 56"/>
            <p:cNvSpPr>
              <a:spLocks noChangeArrowheads="1"/>
            </p:cNvSpPr>
            <p:nvPr/>
          </p:nvSpPr>
          <p:spPr bwMode="auto">
            <a:xfrm>
              <a:off x="9336" y="1752"/>
              <a:ext cx="336" cy="33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97" name="Text Box 57"/>
            <p:cNvSpPr txBox="1">
              <a:spLocks noChangeArrowheads="1"/>
            </p:cNvSpPr>
            <p:nvPr/>
          </p:nvSpPr>
          <p:spPr bwMode="auto">
            <a:xfrm>
              <a:off x="9852" y="1790"/>
              <a:ext cx="1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latin typeface="Times New Roman" pitchFamily="18" charset="0"/>
                </a:rPr>
                <a:t>1 x 4 = 4 points</a:t>
              </a:r>
            </a:p>
          </p:txBody>
        </p:sp>
        <p:sp>
          <p:nvSpPr>
            <p:cNvPr id="138298" name="Oval 58"/>
            <p:cNvSpPr>
              <a:spLocks noChangeArrowheads="1"/>
            </p:cNvSpPr>
            <p:nvPr/>
          </p:nvSpPr>
          <p:spPr bwMode="auto">
            <a:xfrm>
              <a:off x="8568" y="2616"/>
              <a:ext cx="336" cy="336"/>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3600" b="1">
                <a:solidFill>
                  <a:srgbClr val="FF9966"/>
                </a:solidFill>
                <a:effectLst>
                  <a:outerShdw blurRad="38100" dist="38100" dir="2700000" algn="tl">
                    <a:srgbClr val="000000"/>
                  </a:outerShdw>
                </a:effectLst>
                <a:latin typeface="Times New Roman" pitchFamily="18" charset="0"/>
              </a:endParaRPr>
            </a:p>
          </p:txBody>
        </p:sp>
        <p:sp>
          <p:nvSpPr>
            <p:cNvPr id="138299" name="Oval 59"/>
            <p:cNvSpPr>
              <a:spLocks noChangeArrowheads="1"/>
            </p:cNvSpPr>
            <p:nvPr/>
          </p:nvSpPr>
          <p:spPr bwMode="auto">
            <a:xfrm>
              <a:off x="6132" y="2868"/>
              <a:ext cx="144" cy="148"/>
            </a:xfrm>
            <a:prstGeom prst="ellipse">
              <a:avLst/>
            </a:prstGeom>
            <a:solidFill>
              <a:srgbClr val="99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0" name="Picture 59">
            <a:extLst>
              <a:ext uri="{FF2B5EF4-FFF2-40B4-BE49-F238E27FC236}">
                <a16:creationId xmlns:a16="http://schemas.microsoft.com/office/drawing/2014/main" id="{6D5A753F-D197-41E7-96C6-8152C29E1B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Tree>
    <p:extLst>
      <p:ext uri="{BB962C8B-B14F-4D97-AF65-F5344CB8AC3E}">
        <p14:creationId xmlns:p14="http://schemas.microsoft.com/office/powerpoint/2010/main" val="653340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82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3825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5" name="Picture 9" descr="Sweden site-buf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6978" name="Rectangle 2"/>
          <p:cNvSpPr>
            <a:spLocks noGrp="1"/>
          </p:cNvSpPr>
          <p:nvPr>
            <p:ph type="title"/>
          </p:nvPr>
        </p:nvSpPr>
        <p:spPr>
          <a:xfrm>
            <a:off x="1981200" y="449262"/>
            <a:ext cx="8229600" cy="968376"/>
          </a:xfrm>
          <a:solidFill>
            <a:srgbClr val="CCFFCC"/>
          </a:solidFill>
        </p:spPr>
        <p:txBody>
          <a:bodyPr/>
          <a:lstStyle/>
          <a:p>
            <a:r>
              <a:rPr lang="en-US" altLang="en-US" sz="4000" b="1" dirty="0">
                <a:solidFill>
                  <a:schemeClr val="tx2">
                    <a:lumMod val="75000"/>
                  </a:schemeClr>
                </a:solidFill>
              </a:rPr>
              <a:t>Buffer cut according to standards…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90319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P1010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47" name="Text Box 3"/>
          <p:cNvSpPr txBox="1">
            <a:spLocks noChangeArrowheads="1"/>
          </p:cNvSpPr>
          <p:nvPr/>
        </p:nvSpPr>
        <p:spPr bwMode="auto">
          <a:xfrm>
            <a:off x="4078288" y="744539"/>
            <a:ext cx="4760912" cy="1570037"/>
          </a:xfrm>
          <a:prstGeom prst="rect">
            <a:avLst/>
          </a:prstGeom>
          <a:noFill/>
          <a:ln w="9525">
            <a:noFill/>
            <a:miter lim="800000"/>
            <a:headEnd/>
            <a:tailEnd/>
          </a:ln>
          <a:effectLst/>
        </p:spPr>
        <p:txBody>
          <a:bodyPr>
            <a:spAutoFit/>
          </a:bodyPr>
          <a:lstStyle/>
          <a:p>
            <a:pPr algn="ctr" eaLnBrk="0" hangingPunct="0">
              <a:spcBef>
                <a:spcPct val="50000"/>
              </a:spcBef>
              <a:defRPr/>
            </a:pPr>
            <a:r>
              <a:rPr lang="en-US" sz="3200" b="1" dirty="0">
                <a:solidFill>
                  <a:schemeClr val="bg1"/>
                </a:solidFill>
                <a:latin typeface="Arial" panose="020B0604020202020204" pitchFamily="34" charset="0"/>
                <a:cs typeface="Arial" panose="020B0604020202020204" pitchFamily="34" charset="0"/>
              </a:rPr>
              <a:t>No cleared openings greater than 250 square feet within setback</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83117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193437"/>
            <a:ext cx="4648200" cy="4309636"/>
          </a:xfrm>
          <a:prstGeom prst="rect">
            <a:avLst/>
          </a:prstGeom>
        </p:spPr>
      </p:pic>
      <p:sp>
        <p:nvSpPr>
          <p:cNvPr id="24578" name="Rectangle 2"/>
          <p:cNvSpPr>
            <a:spLocks noGrp="1"/>
          </p:cNvSpPr>
          <p:nvPr>
            <p:ph type="title" idx="4294967295"/>
          </p:nvPr>
        </p:nvSpPr>
        <p:spPr>
          <a:xfrm>
            <a:off x="1524000" y="304800"/>
            <a:ext cx="9144000" cy="1744846"/>
          </a:xfrm>
        </p:spPr>
        <p:txBody>
          <a:bodyPr/>
          <a:lstStyle/>
          <a:p>
            <a:r>
              <a:rPr lang="en-US" b="1" dirty="0">
                <a:solidFill>
                  <a:schemeClr val="tx2"/>
                </a:solidFill>
                <a:latin typeface="Arial" panose="020B0604020202020204" pitchFamily="34" charset="0"/>
                <a:cs typeface="Arial" panose="020B0604020202020204" pitchFamily="34" charset="0"/>
              </a:rPr>
              <a:t>Vegetated Buffers</a:t>
            </a:r>
            <a:br>
              <a:rPr lang="en-US" dirty="0"/>
            </a:br>
            <a:r>
              <a:rPr lang="en-US" sz="2800" b="1" dirty="0">
                <a:solidFill>
                  <a:schemeClr val="tx2"/>
                </a:solidFill>
                <a:latin typeface="Arial" panose="020B0604020202020204" pitchFamily="34" charset="0"/>
                <a:cs typeface="Arial" panose="020B0604020202020204" pitchFamily="34" charset="0"/>
              </a:rPr>
              <a:t>Footpath/Staircase allowed</a:t>
            </a:r>
            <a:br>
              <a:rPr lang="en-US" dirty="0"/>
            </a:br>
            <a:r>
              <a:rPr lang="en-US" sz="2800" b="1" dirty="0">
                <a:solidFill>
                  <a:schemeClr val="tx2"/>
                </a:solidFill>
                <a:latin typeface="Arial" panose="020B0604020202020204" pitchFamily="34" charset="0"/>
                <a:cs typeface="Arial" panose="020B0604020202020204" pitchFamily="34" charset="0"/>
              </a:rPr>
              <a:t>Vegetation Plan</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a:extLst>
              <a:ext uri="{FF2B5EF4-FFF2-40B4-BE49-F238E27FC236}">
                <a16:creationId xmlns:a16="http://schemas.microsoft.com/office/drawing/2014/main" id="{13461E8B-61D8-4654-BDD6-5FEB188B787B}"/>
              </a:ext>
            </a:extLst>
          </p:cNvPr>
          <p:cNvPicPr>
            <a:picLocks noChangeAspect="1"/>
          </p:cNvPicPr>
          <p:nvPr/>
        </p:nvPicPr>
        <p:blipFill rotWithShape="1">
          <a:blip r:embed="rId5">
            <a:extLst>
              <a:ext uri="{28A0092B-C50C-407E-A947-70E740481C1C}">
                <a14:useLocalDpi xmlns:a14="http://schemas.microsoft.com/office/drawing/2010/main" val="0"/>
              </a:ext>
            </a:extLst>
          </a:blip>
          <a:srcRect l="30833"/>
          <a:stretch/>
        </p:blipFill>
        <p:spPr>
          <a:xfrm>
            <a:off x="6172200" y="2193437"/>
            <a:ext cx="4495800" cy="4077188"/>
          </a:xfrm>
          <a:prstGeom prst="rect">
            <a:avLst/>
          </a:prstGeom>
        </p:spPr>
      </p:pic>
    </p:spTree>
    <p:extLst>
      <p:ext uri="{BB962C8B-B14F-4D97-AF65-F5344CB8AC3E}">
        <p14:creationId xmlns:p14="http://schemas.microsoft.com/office/powerpoint/2010/main" val="2209683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Hazard Tree Defined</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1347788"/>
            <a:ext cx="8229600" cy="4527550"/>
          </a:xfrm>
        </p:spPr>
        <p:txBody>
          <a:bodyPr/>
          <a:lstStyle/>
          <a:p>
            <a:pPr marL="0" indent="0">
              <a:buNone/>
              <a:defRPr/>
            </a:pPr>
            <a:r>
              <a:rPr lang="en-US" sz="2800" dirty="0">
                <a:latin typeface="Arial" charset="0"/>
                <a:cs typeface="Arial" charset="0"/>
              </a:rPr>
              <a:t>Definition for hazard tree:</a:t>
            </a:r>
          </a:p>
          <a:p>
            <a:pPr>
              <a:defRPr/>
            </a:pPr>
            <a:r>
              <a:rPr lang="en-US" altLang="en-US" sz="2400" dirty="0">
                <a:latin typeface="Arial" charset="0"/>
                <a:cs typeface="Arial" charset="0"/>
              </a:rPr>
              <a:t>structural defect…</a:t>
            </a:r>
          </a:p>
          <a:p>
            <a:pPr>
              <a:defRPr/>
            </a:pPr>
            <a:r>
              <a:rPr lang="en-US" altLang="en-US" sz="2400" dirty="0">
                <a:latin typeface="Arial" charset="0"/>
                <a:cs typeface="Arial" charset="0"/>
              </a:rPr>
              <a:t>under the normal range of environmental conditions, </a:t>
            </a:r>
            <a:r>
              <a:rPr lang="en-US" altLang="en-US" sz="2400" u="sng" dirty="0">
                <a:latin typeface="Arial" charset="0"/>
                <a:cs typeface="Arial" charset="0"/>
              </a:rPr>
              <a:t>not</a:t>
            </a:r>
            <a:r>
              <a:rPr lang="en-US" altLang="en-US" sz="2400" dirty="0">
                <a:latin typeface="Arial" charset="0"/>
                <a:cs typeface="Arial" charset="0"/>
              </a:rPr>
              <a:t>: </a:t>
            </a:r>
          </a:p>
          <a:p>
            <a:pPr lvl="1">
              <a:defRPr/>
            </a:pPr>
            <a:r>
              <a:rPr lang="en-US" altLang="en-US" sz="2000" dirty="0">
                <a:latin typeface="Arial" charset="0"/>
                <a:cs typeface="Arial" charset="0"/>
              </a:rPr>
              <a:t>hurricanes, hurricane-force winds, </a:t>
            </a:r>
          </a:p>
          <a:p>
            <a:pPr lvl="1">
              <a:defRPr/>
            </a:pPr>
            <a:r>
              <a:rPr lang="en-US" altLang="en-US" sz="2000" dirty="0">
                <a:latin typeface="Arial" charset="0"/>
                <a:cs typeface="Arial" charset="0"/>
              </a:rPr>
              <a:t>tornados, microbursts, or </a:t>
            </a:r>
          </a:p>
          <a:p>
            <a:pPr lvl="1">
              <a:defRPr/>
            </a:pPr>
            <a:r>
              <a:rPr lang="en-US" altLang="en-US" sz="2000" dirty="0">
                <a:latin typeface="Arial" charset="0"/>
                <a:cs typeface="Arial" charset="0"/>
              </a:rPr>
              <a:t>significant ice storm events</a:t>
            </a:r>
          </a:p>
          <a:p>
            <a:pPr>
              <a:defRPr/>
            </a:pPr>
            <a:r>
              <a:rPr lang="en-US" altLang="en-US" sz="2400" dirty="0">
                <a:latin typeface="Arial" charset="0"/>
                <a:cs typeface="Arial" charset="0"/>
              </a:rPr>
              <a:t>exhibits a high probability of failure…</a:t>
            </a:r>
          </a:p>
          <a:p>
            <a:pPr>
              <a:defRPr/>
            </a:pPr>
            <a:r>
              <a:rPr lang="en-US" altLang="en-US" sz="2400" dirty="0">
                <a:latin typeface="Arial" charset="0"/>
                <a:cs typeface="Arial" charset="0"/>
              </a:rPr>
              <a:t>will strike a target.</a:t>
            </a:r>
          </a:p>
          <a:p>
            <a:pPr lvl="1">
              <a:defRPr/>
            </a:pPr>
            <a:r>
              <a:rPr lang="en-US" altLang="en-US" sz="2000" dirty="0">
                <a:latin typeface="Arial" charset="0"/>
                <a:cs typeface="Arial" charset="0"/>
              </a:rPr>
              <a:t>Area where personal injury or property damage could occur</a:t>
            </a:r>
          </a:p>
          <a:p>
            <a:pPr lvl="1">
              <a:defRPr/>
            </a:pPr>
            <a:r>
              <a:rPr lang="en-US" altLang="en-US" sz="2000" dirty="0">
                <a:latin typeface="Arial" charset="0"/>
                <a:cs typeface="Arial" charset="0"/>
              </a:rPr>
              <a:t>roads, driveways, parking areas, structures, campsites, and any other developed area where people frequently gather and linger </a:t>
            </a:r>
          </a:p>
          <a:p>
            <a:pPr>
              <a:defRPr/>
            </a:pPr>
            <a:r>
              <a:rPr lang="en-US" altLang="en-US" sz="2400" dirty="0">
                <a:latin typeface="Arial" charset="0"/>
                <a:cs typeface="Arial" charset="0"/>
              </a:rPr>
              <a:t>also trees that pose imminent risk to bank stability.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a:extLst>
              <a:ext uri="{28A0092B-C50C-407E-A947-70E740481C1C}">
                <a14:useLocalDpi xmlns:a14="http://schemas.microsoft.com/office/drawing/2010/main" val="0"/>
              </a:ext>
            </a:extLst>
          </a:blip>
          <a:srcRect l="223" r="18044"/>
          <a:stretch>
            <a:fillRect/>
          </a:stretch>
        </p:blipFill>
        <p:spPr bwMode="auto">
          <a:xfrm>
            <a:off x="6858000" y="4019551"/>
            <a:ext cx="2971800" cy="2033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p:txBody>
          <a:bodyPr/>
          <a:lstStyle/>
          <a:p>
            <a:r>
              <a:rPr lang="en-US" altLang="en-US" sz="4000" b="1" dirty="0">
                <a:solidFill>
                  <a:schemeClr val="tx2"/>
                </a:solidFill>
                <a:latin typeface="Arial" charset="0"/>
                <a:cs typeface="Arial" charset="0"/>
              </a:rPr>
              <a:t>Hazard Trees</a:t>
            </a:r>
          </a:p>
        </p:txBody>
      </p:sp>
      <p:sp>
        <p:nvSpPr>
          <p:cNvPr id="21513" name="Content Placeholder 2"/>
          <p:cNvSpPr>
            <a:spLocks noGrp="1"/>
          </p:cNvSpPr>
          <p:nvPr>
            <p:ph sz="half" idx="1"/>
          </p:nvPr>
        </p:nvSpPr>
        <p:spPr>
          <a:xfrm>
            <a:off x="1828800" y="1371601"/>
            <a:ext cx="4038601" cy="4525963"/>
          </a:xfrm>
        </p:spPr>
        <p:txBody>
          <a:bodyPr/>
          <a:lstStyle/>
          <a:p>
            <a:pPr marL="0" indent="0">
              <a:buNone/>
              <a:defRPr/>
            </a:pPr>
            <a:r>
              <a:rPr lang="en-US" u="sng" dirty="0">
                <a:latin typeface="Arial" charset="0"/>
                <a:cs typeface="Arial" charset="0"/>
              </a:rPr>
              <a:t>Within shoreline buffer</a:t>
            </a:r>
            <a:r>
              <a:rPr lang="en-US" dirty="0">
                <a:latin typeface="Arial" charset="0"/>
                <a:cs typeface="Arial" charset="0"/>
              </a:rPr>
              <a:t>:</a:t>
            </a:r>
          </a:p>
          <a:p>
            <a:pPr>
              <a:defRPr/>
            </a:pPr>
            <a:r>
              <a:rPr lang="en-US" sz="2400" dirty="0">
                <a:latin typeface="Arial" charset="0"/>
                <a:cs typeface="Arial" charset="0"/>
              </a:rPr>
              <a:t>Replace tree canopy opening &gt; 250sf</a:t>
            </a:r>
          </a:p>
          <a:p>
            <a:pPr lvl="1">
              <a:defRPr/>
            </a:pPr>
            <a:r>
              <a:rPr lang="en-US" sz="2000" dirty="0">
                <a:latin typeface="Arial" charset="0"/>
                <a:cs typeface="Arial" charset="0"/>
              </a:rPr>
              <a:t>new tree growth present or</a:t>
            </a:r>
          </a:p>
          <a:p>
            <a:pPr lvl="1">
              <a:defRPr/>
            </a:pPr>
            <a:r>
              <a:rPr lang="en-US" sz="2000" dirty="0">
                <a:latin typeface="Arial" charset="0"/>
                <a:cs typeface="Arial" charset="0"/>
              </a:rPr>
              <a:t>Plant native trees at least 4ft in height and 2in DBH</a:t>
            </a:r>
          </a:p>
          <a:p>
            <a:pPr>
              <a:defRPr/>
            </a:pPr>
            <a:r>
              <a:rPr lang="en-US" sz="2400" dirty="0">
                <a:latin typeface="Arial" charset="0"/>
                <a:cs typeface="Arial" charset="0"/>
              </a:rPr>
              <a:t>No stump removal</a:t>
            </a:r>
          </a:p>
          <a:p>
            <a:pPr lvl="1">
              <a:defRPr/>
            </a:pPr>
            <a:endParaRPr lang="en-US" sz="2000" dirty="0">
              <a:latin typeface="Arial" charset="0"/>
              <a:cs typeface="Arial" charset="0"/>
            </a:endParaRPr>
          </a:p>
          <a:p>
            <a:pPr marL="0" indent="0">
              <a:buNone/>
              <a:defRPr/>
            </a:pPr>
            <a:r>
              <a:rPr lang="en-US" dirty="0">
                <a:solidFill>
                  <a:prstClr val="black"/>
                </a:solidFill>
                <a:latin typeface="Arial" charset="0"/>
                <a:cs typeface="Arial" charset="0"/>
              </a:rPr>
              <a:t>CEO may require:</a:t>
            </a:r>
          </a:p>
          <a:p>
            <a:pPr>
              <a:defRPr/>
            </a:pPr>
            <a:r>
              <a:rPr lang="en-US" sz="2400" dirty="0">
                <a:solidFill>
                  <a:prstClr val="black"/>
                </a:solidFill>
                <a:latin typeface="Arial" charset="0"/>
                <a:cs typeface="Arial" charset="0"/>
              </a:rPr>
              <a:t>Professional evaluation</a:t>
            </a:r>
          </a:p>
          <a:p>
            <a:pPr>
              <a:defRPr/>
            </a:pPr>
            <a:r>
              <a:rPr lang="en-US" sz="2400" dirty="0">
                <a:solidFill>
                  <a:prstClr val="black"/>
                </a:solidFill>
                <a:latin typeface="Arial" charset="0"/>
                <a:cs typeface="Arial" charset="0"/>
              </a:rPr>
              <a:t>&gt;1:1 for &gt;8in </a:t>
            </a:r>
            <a:r>
              <a:rPr lang="en-US" sz="2400" dirty="0" err="1">
                <a:solidFill>
                  <a:prstClr val="black"/>
                </a:solidFill>
                <a:latin typeface="Arial" charset="0"/>
                <a:cs typeface="Arial" charset="0"/>
              </a:rPr>
              <a:t>DBH</a:t>
            </a:r>
            <a:r>
              <a:rPr lang="en-US" sz="2400" dirty="0">
                <a:solidFill>
                  <a:prstClr val="black"/>
                </a:solidFill>
                <a:latin typeface="Arial" charset="0"/>
                <a:cs typeface="Arial" charset="0"/>
              </a:rPr>
              <a:t> trees</a:t>
            </a:r>
            <a:endParaRPr lang="en-US" sz="2400" dirty="0">
              <a:latin typeface="Arial" charset="0"/>
              <a:cs typeface="Arial" charset="0"/>
            </a:endParaRPr>
          </a:p>
        </p:txBody>
      </p:sp>
      <p:sp>
        <p:nvSpPr>
          <p:cNvPr id="2" name="Content Placeholder 1"/>
          <p:cNvSpPr>
            <a:spLocks noGrp="1"/>
          </p:cNvSpPr>
          <p:nvPr>
            <p:ph sz="half" idx="2"/>
          </p:nvPr>
        </p:nvSpPr>
        <p:spPr>
          <a:xfrm>
            <a:off x="6248400" y="1371601"/>
            <a:ext cx="3951514" cy="4525963"/>
          </a:xfrm>
        </p:spPr>
        <p:txBody>
          <a:bodyPr/>
          <a:lstStyle/>
          <a:p>
            <a:pPr marL="0" indent="0">
              <a:buNone/>
              <a:defRPr/>
            </a:pPr>
            <a:r>
              <a:rPr lang="en-US" u="sng" dirty="0">
                <a:latin typeface="Arial" charset="0"/>
                <a:cs typeface="Arial" charset="0"/>
              </a:rPr>
              <a:t>Outside buffer</a:t>
            </a:r>
            <a:r>
              <a:rPr lang="en-US" dirty="0">
                <a:latin typeface="Arial" charset="0"/>
                <a:cs typeface="Arial" charset="0"/>
              </a:rPr>
              <a:t>:</a:t>
            </a:r>
          </a:p>
          <a:p>
            <a:pPr>
              <a:defRPr/>
            </a:pPr>
            <a:r>
              <a:rPr lang="en-US" sz="2400" dirty="0">
                <a:latin typeface="Arial" charset="0"/>
                <a:cs typeface="Arial" charset="0"/>
              </a:rPr>
              <a:t>Replace if tree volume or cleared openings exceeded </a:t>
            </a:r>
          </a:p>
          <a:p>
            <a:pPr>
              <a:defRPr/>
            </a:pPr>
            <a:r>
              <a:rPr lang="en-US" sz="2400" dirty="0">
                <a:latin typeface="Arial" charset="0"/>
                <a:cs typeface="Arial" charset="0"/>
              </a:rPr>
              <a:t>With new tree growth or</a:t>
            </a:r>
          </a:p>
          <a:p>
            <a:pPr lvl="1">
              <a:defRPr/>
            </a:pPr>
            <a:r>
              <a:rPr lang="en-US" sz="2000" dirty="0">
                <a:latin typeface="Arial" charset="0"/>
                <a:cs typeface="Arial" charset="0"/>
              </a:rPr>
              <a:t>With native trees at least 2in </a:t>
            </a:r>
            <a:r>
              <a:rPr lang="en-US" sz="2000" dirty="0" err="1">
                <a:latin typeface="Arial" charset="0"/>
                <a:cs typeface="Arial" charset="0"/>
              </a:rPr>
              <a:t>DBH</a:t>
            </a:r>
            <a:endParaRPr lang="en-US" sz="2000" dirty="0">
              <a:latin typeface="Arial" charset="0"/>
              <a:cs typeface="Arial" charset="0"/>
            </a:endParaRP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1524000" y="274638"/>
            <a:ext cx="9144000" cy="1143000"/>
          </a:xfrm>
        </p:spPr>
        <p:txBody>
          <a:bodyPr/>
          <a:lstStyle/>
          <a:p>
            <a:r>
              <a:rPr lang="en-US" altLang="en-US" sz="4000" b="1" dirty="0">
                <a:solidFill>
                  <a:schemeClr val="tx2"/>
                </a:solidFill>
                <a:latin typeface="Arial" charset="0"/>
                <a:cs typeface="Arial" charset="0"/>
              </a:rPr>
              <a:t>Dead Trees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3" name="Content Placeholder 2"/>
          <p:cNvSpPr>
            <a:spLocks noGrp="1"/>
          </p:cNvSpPr>
          <p:nvPr>
            <p:ph idx="4294967295"/>
          </p:nvPr>
        </p:nvSpPr>
        <p:spPr>
          <a:xfrm>
            <a:off x="1981200" y="1600200"/>
            <a:ext cx="5105400" cy="4275138"/>
          </a:xfrm>
        </p:spPr>
        <p:txBody>
          <a:bodyPr/>
          <a:lstStyle/>
          <a:p>
            <a:pPr marL="0" indent="0">
              <a:buNone/>
              <a:defRPr/>
            </a:pPr>
            <a:r>
              <a:rPr lang="en-US" sz="2800" dirty="0">
                <a:latin typeface="Arial" charset="0"/>
                <a:cs typeface="Arial" charset="0"/>
              </a:rPr>
              <a:t>Dead trees – contain no foliage during the growing season:</a:t>
            </a:r>
          </a:p>
          <a:p>
            <a:pPr>
              <a:defRPr/>
            </a:pPr>
            <a:r>
              <a:rPr lang="en-US" sz="2400" dirty="0">
                <a:latin typeface="Arial" charset="0"/>
                <a:cs typeface="Arial" charset="0"/>
              </a:rPr>
              <a:t>Removal allowed if dead from natural causes</a:t>
            </a:r>
          </a:p>
          <a:p>
            <a:pPr>
              <a:defRPr/>
            </a:pPr>
            <a:r>
              <a:rPr lang="en-US" sz="2400" dirty="0">
                <a:latin typeface="Arial" charset="0"/>
                <a:cs typeface="Arial" charset="0"/>
              </a:rPr>
              <a:t>No creation of new lawn areas or other permanently cleared areas</a:t>
            </a:r>
          </a:p>
          <a:p>
            <a:pPr>
              <a:defRPr/>
            </a:pPr>
            <a:r>
              <a:rPr lang="en-US" sz="2400" dirty="0">
                <a:latin typeface="Arial" charset="0"/>
                <a:cs typeface="Arial" charset="0"/>
              </a:rPr>
              <a:t>No stump removal</a:t>
            </a:r>
          </a:p>
          <a:p>
            <a:pPr>
              <a:defRPr/>
            </a:pPr>
            <a:endParaRPr lang="en-US" sz="2400" dirty="0">
              <a:latin typeface="Arial" charset="0"/>
              <a:cs typeface="Arial" charset="0"/>
            </a:endParaRPr>
          </a:p>
        </p:txBody>
      </p:sp>
      <p:pic>
        <p:nvPicPr>
          <p:cNvPr id="4916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t="4263" r="15714" b="20726"/>
          <a:stretch>
            <a:fillRect/>
          </a:stretch>
        </p:blipFill>
        <p:spPr bwMode="auto">
          <a:xfrm>
            <a:off x="7010401" y="1752601"/>
            <a:ext cx="3336925" cy="3959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Storm-Damaged Tree Definition</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1676400"/>
            <a:ext cx="5029200" cy="4198938"/>
          </a:xfrm>
        </p:spPr>
        <p:txBody>
          <a:bodyPr/>
          <a:lstStyle/>
          <a:p>
            <a:pPr marL="0" indent="0">
              <a:buNone/>
              <a:defRPr/>
            </a:pPr>
            <a:r>
              <a:rPr lang="en-US" sz="2800" dirty="0">
                <a:latin typeface="Arial" charset="0"/>
                <a:cs typeface="Arial" charset="0"/>
              </a:rPr>
              <a:t>Definition for storm-damaged tree:</a:t>
            </a:r>
          </a:p>
          <a:p>
            <a:pPr>
              <a:defRPr/>
            </a:pPr>
            <a:r>
              <a:rPr lang="en-US" altLang="en-US" sz="2400" dirty="0">
                <a:latin typeface="Arial" charset="0"/>
                <a:cs typeface="Arial" charset="0"/>
              </a:rPr>
              <a:t>a tree that is damaged beyond the point of recovery </a:t>
            </a:r>
          </a:p>
          <a:p>
            <a:pPr marL="0" indent="0">
              <a:buNone/>
              <a:defRPr/>
            </a:pPr>
            <a:r>
              <a:rPr lang="en-US" altLang="en-US" sz="2400" dirty="0">
                <a:latin typeface="Arial" charset="0"/>
                <a:cs typeface="Arial" charset="0"/>
              </a:rPr>
              <a:t>    as a result of a storm event. </a:t>
            </a:r>
          </a:p>
          <a:p>
            <a:pPr>
              <a:defRPr/>
            </a:pPr>
            <a:r>
              <a:rPr lang="en-US" altLang="en-US" sz="2400" dirty="0">
                <a:latin typeface="Arial" charset="0"/>
                <a:cs typeface="Arial" charset="0"/>
              </a:rPr>
              <a:t>Could be uprooted, blown down, lying on the ground, or still standing</a:t>
            </a:r>
          </a:p>
        </p:txBody>
      </p:sp>
      <p:pic>
        <p:nvPicPr>
          <p:cNvPr id="512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676400"/>
            <a:ext cx="3048000" cy="3733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z="4000" b="1" dirty="0">
                <a:solidFill>
                  <a:schemeClr val="tx2"/>
                </a:solidFill>
                <a:latin typeface="Arial" charset="0"/>
                <a:cs typeface="Arial" charset="0"/>
              </a:rPr>
              <a:t>Storm-Damaged Trees</a:t>
            </a:r>
          </a:p>
        </p:txBody>
      </p:sp>
      <p:sp>
        <p:nvSpPr>
          <p:cNvPr id="21513" name="Content Placeholder 2"/>
          <p:cNvSpPr>
            <a:spLocks noGrp="1"/>
          </p:cNvSpPr>
          <p:nvPr>
            <p:ph sz="half" idx="1"/>
          </p:nvPr>
        </p:nvSpPr>
        <p:spPr/>
        <p:txBody>
          <a:bodyPr/>
          <a:lstStyle/>
          <a:p>
            <a:pPr marL="0" indent="0">
              <a:buNone/>
              <a:defRPr/>
            </a:pPr>
            <a:r>
              <a:rPr lang="en-US" dirty="0">
                <a:latin typeface="Arial" charset="0"/>
                <a:cs typeface="Arial" charset="0"/>
              </a:rPr>
              <a:t>Within shoreline buffer:</a:t>
            </a:r>
          </a:p>
          <a:p>
            <a:pPr>
              <a:defRPr/>
            </a:pPr>
            <a:r>
              <a:rPr lang="en-US" sz="2400" dirty="0">
                <a:latin typeface="Arial" charset="0"/>
                <a:cs typeface="Arial" charset="0"/>
              </a:rPr>
              <a:t>Pruning damaged limbs above 1/3 allowed</a:t>
            </a:r>
          </a:p>
          <a:p>
            <a:pPr>
              <a:defRPr/>
            </a:pPr>
            <a:r>
              <a:rPr lang="en-US" sz="2400" dirty="0">
                <a:latin typeface="Arial" charset="0"/>
                <a:cs typeface="Arial" charset="0"/>
              </a:rPr>
              <a:t>Replace tree canopy opening &gt; 250sf</a:t>
            </a:r>
          </a:p>
          <a:p>
            <a:pPr lvl="1">
              <a:defRPr/>
            </a:pPr>
            <a:r>
              <a:rPr lang="en-US" sz="2000" dirty="0">
                <a:latin typeface="Arial" charset="0"/>
                <a:cs typeface="Arial" charset="0"/>
              </a:rPr>
              <a:t>By natural regeneration or</a:t>
            </a:r>
          </a:p>
          <a:p>
            <a:pPr lvl="1">
              <a:defRPr/>
            </a:pPr>
            <a:r>
              <a:rPr lang="en-US" sz="2000" dirty="0">
                <a:latin typeface="Arial" charset="0"/>
                <a:cs typeface="Arial" charset="0"/>
              </a:rPr>
              <a:t>With native seedlings or saplings, 1 per 80sf</a:t>
            </a:r>
          </a:p>
          <a:p>
            <a:pPr>
              <a:defRPr/>
            </a:pPr>
            <a:r>
              <a:rPr lang="en-US" sz="2400" dirty="0">
                <a:latin typeface="Arial" charset="0"/>
                <a:cs typeface="Arial" charset="0"/>
              </a:rPr>
              <a:t>No creation of new lawn or other cleared areas</a:t>
            </a:r>
          </a:p>
          <a:p>
            <a:pPr>
              <a:defRPr/>
            </a:pPr>
            <a:r>
              <a:rPr lang="en-US" sz="2400" dirty="0">
                <a:latin typeface="Arial" charset="0"/>
                <a:cs typeface="Arial" charset="0"/>
              </a:rPr>
              <a:t>No stump removal</a:t>
            </a:r>
          </a:p>
        </p:txBody>
      </p:sp>
      <p:sp>
        <p:nvSpPr>
          <p:cNvPr id="2" name="Content Placeholder 1"/>
          <p:cNvSpPr>
            <a:spLocks noGrp="1"/>
          </p:cNvSpPr>
          <p:nvPr>
            <p:ph sz="half" idx="2"/>
          </p:nvPr>
        </p:nvSpPr>
        <p:spPr/>
        <p:txBody>
          <a:bodyPr/>
          <a:lstStyle/>
          <a:p>
            <a:pPr marL="0" indent="0">
              <a:buNone/>
              <a:defRPr/>
            </a:pPr>
            <a:r>
              <a:rPr lang="en-US" dirty="0">
                <a:latin typeface="Arial" charset="0"/>
                <a:cs typeface="Arial" charset="0"/>
              </a:rPr>
              <a:t>Outside buffer:</a:t>
            </a:r>
          </a:p>
          <a:p>
            <a:pPr>
              <a:defRPr/>
            </a:pPr>
            <a:r>
              <a:rPr lang="en-US" sz="2400" dirty="0">
                <a:latin typeface="Arial" charset="0"/>
                <a:cs typeface="Arial" charset="0"/>
              </a:rPr>
              <a:t>Replace tree volume or cleared openings</a:t>
            </a:r>
          </a:p>
          <a:p>
            <a:pPr lvl="1">
              <a:defRPr/>
            </a:pPr>
            <a:r>
              <a:rPr lang="en-US" sz="2000" dirty="0">
                <a:latin typeface="Arial" charset="0"/>
                <a:cs typeface="Arial" charset="0"/>
              </a:rPr>
              <a:t>By natural regeneration</a:t>
            </a:r>
          </a:p>
          <a:p>
            <a:pPr lvl="1">
              <a:defRPr/>
            </a:pPr>
            <a:r>
              <a:rPr lang="en-US" sz="2000" dirty="0">
                <a:latin typeface="Arial" charset="0"/>
                <a:cs typeface="Arial" charset="0"/>
              </a:rPr>
              <a:t>With native seedlings or saplings on 1:1 basis</a:t>
            </a:r>
          </a:p>
          <a:p>
            <a:pPr marL="0" indent="0">
              <a:buNone/>
              <a:defRPr/>
            </a:pPr>
            <a:endParaRPr lang="en-US" dirty="0">
              <a:solidFill>
                <a:prstClr val="black"/>
              </a:solidFill>
              <a:latin typeface="Arial" charset="0"/>
              <a:cs typeface="Arial" charset="0"/>
            </a:endParaRPr>
          </a:p>
          <a:p>
            <a:pPr marL="0" indent="0" algn="ctr">
              <a:buNone/>
              <a:defRPr/>
            </a:pPr>
            <a:r>
              <a:rPr lang="en-US" dirty="0">
                <a:solidFill>
                  <a:prstClr val="black"/>
                </a:solidFill>
                <a:latin typeface="Arial" charset="0"/>
                <a:cs typeface="Arial" charset="0"/>
              </a:rPr>
              <a:t>Regeneration must occur within 1 season</a:t>
            </a:r>
            <a:endParaRPr lang="en-US" dirty="0">
              <a:latin typeface="Arial" charset="0"/>
              <a:cs typeface="Arial" charset="0"/>
            </a:endParaRP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Arrow Connector 4"/>
          <p:cNvCxnSpPr/>
          <p:nvPr/>
        </p:nvCxnSpPr>
        <p:spPr>
          <a:xfrm>
            <a:off x="5334000" y="3962400"/>
            <a:ext cx="1356360" cy="7162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idx="4294967295"/>
          </p:nvPr>
        </p:nvSpPr>
        <p:spPr>
          <a:xfrm>
            <a:off x="1828800" y="370114"/>
            <a:ext cx="8610600" cy="1143000"/>
          </a:xfrm>
        </p:spPr>
        <p:txBody>
          <a:bodyPr/>
          <a:lstStyle/>
          <a:p>
            <a:r>
              <a:rPr lang="en-US" altLang="en-US" sz="4000" b="1" dirty="0">
                <a:solidFill>
                  <a:schemeClr val="tx2"/>
                </a:solidFill>
                <a:latin typeface="Arial" charset="0"/>
                <a:cs typeface="Arial" charset="0"/>
              </a:rPr>
              <a:t>Administration:</a:t>
            </a:r>
            <a:br>
              <a:rPr lang="en-US" altLang="en-US" sz="4000" b="1" dirty="0">
                <a:solidFill>
                  <a:schemeClr val="tx2"/>
                </a:solidFill>
                <a:latin typeface="Arial" charset="0"/>
                <a:cs typeface="Arial" charset="0"/>
              </a:rPr>
            </a:br>
            <a:r>
              <a:rPr lang="en-US" altLang="en-US" sz="4000" b="1" dirty="0">
                <a:solidFill>
                  <a:schemeClr val="tx2"/>
                </a:solidFill>
                <a:latin typeface="Arial" charset="0"/>
                <a:cs typeface="Arial" charset="0"/>
              </a:rPr>
              <a:t>Disability Variances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760538" y="1905000"/>
            <a:ext cx="5554663" cy="4365625"/>
          </a:xfrm>
        </p:spPr>
        <p:txBody>
          <a:bodyPr/>
          <a:lstStyle/>
          <a:p>
            <a:pPr marL="0" indent="0">
              <a:spcAft>
                <a:spcPts val="600"/>
              </a:spcAft>
              <a:buNone/>
              <a:defRPr/>
            </a:pPr>
            <a:r>
              <a:rPr lang="en-US" sz="2800" dirty="0">
                <a:solidFill>
                  <a:prstClr val="black"/>
                </a:solidFill>
                <a:latin typeface="Arial" charset="0"/>
                <a:cs typeface="Arial" charset="0"/>
              </a:rPr>
              <a:t>Municipal officials may choose to:</a:t>
            </a:r>
          </a:p>
          <a:p>
            <a:pPr>
              <a:spcAft>
                <a:spcPts val="600"/>
              </a:spcAft>
              <a:defRPr/>
            </a:pPr>
            <a:r>
              <a:rPr lang="en-US" altLang="en-US" sz="2400" dirty="0">
                <a:latin typeface="Arial" charset="0"/>
                <a:cs typeface="Arial" charset="0"/>
              </a:rPr>
              <a:t>Allow the CEO to issue a permit and disability variance for making dwelling accessible to person with disability</a:t>
            </a:r>
          </a:p>
          <a:p>
            <a:pPr>
              <a:spcAft>
                <a:spcPts val="600"/>
              </a:spcAft>
              <a:defRPr/>
            </a:pPr>
            <a:r>
              <a:rPr lang="en-US" altLang="en-US" sz="2400" dirty="0">
                <a:latin typeface="Arial" charset="0"/>
                <a:cs typeface="Arial" charset="0"/>
              </a:rPr>
              <a:t>Please remember, required notices to DEP, just like any other variance!</a:t>
            </a:r>
          </a:p>
        </p:txBody>
      </p:sp>
      <p:pic>
        <p:nvPicPr>
          <p:cNvPr id="7988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6273" y="1981201"/>
            <a:ext cx="3124200" cy="3749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160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idx="4294967295"/>
          </p:nvPr>
        </p:nvSpPr>
        <p:spPr>
          <a:xfrm>
            <a:off x="1828800" y="274638"/>
            <a:ext cx="8610600" cy="944562"/>
          </a:xfrm>
        </p:spPr>
        <p:txBody>
          <a:bodyPr/>
          <a:lstStyle/>
          <a:p>
            <a:r>
              <a:rPr lang="en-US" altLang="en-US" sz="4000" b="1" dirty="0">
                <a:solidFill>
                  <a:schemeClr val="tx2"/>
                </a:solidFill>
                <a:latin typeface="Arial" charset="0"/>
                <a:cs typeface="Arial" charset="0"/>
              </a:rPr>
              <a:t>Local Procedures</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1295400"/>
            <a:ext cx="8229600" cy="4579938"/>
          </a:xfrm>
        </p:spPr>
        <p:txBody>
          <a:bodyPr/>
          <a:lstStyle/>
          <a:p>
            <a:pPr marL="0" indent="0">
              <a:buNone/>
              <a:defRPr/>
            </a:pPr>
            <a:r>
              <a:rPr lang="en-US" sz="2800" dirty="0">
                <a:latin typeface="Arial" charset="0"/>
                <a:cs typeface="Arial" charset="0"/>
              </a:rPr>
              <a:t>Determine timeline, work backwards from:</a:t>
            </a:r>
          </a:p>
          <a:p>
            <a:pPr>
              <a:defRPr/>
            </a:pPr>
            <a:r>
              <a:rPr lang="en-US" altLang="en-US" sz="2400" dirty="0">
                <a:latin typeface="Arial" charset="0"/>
                <a:cs typeface="Arial" charset="0"/>
              </a:rPr>
              <a:t>Date of adoption (town meeting / council vote)</a:t>
            </a:r>
          </a:p>
          <a:p>
            <a:pPr>
              <a:defRPr/>
            </a:pPr>
            <a:r>
              <a:rPr lang="en-US" altLang="en-US" sz="2400" dirty="0">
                <a:latin typeface="Arial" charset="0"/>
                <a:cs typeface="Arial" charset="0"/>
              </a:rPr>
              <a:t>Warrant/agenda deadline</a:t>
            </a:r>
          </a:p>
          <a:p>
            <a:pPr>
              <a:defRPr/>
            </a:pPr>
            <a:r>
              <a:rPr lang="en-US" altLang="en-US" sz="2400" dirty="0">
                <a:latin typeface="Arial" charset="0"/>
                <a:cs typeface="Arial" charset="0"/>
              </a:rPr>
              <a:t>Required public hearing</a:t>
            </a:r>
          </a:p>
          <a:p>
            <a:pPr>
              <a:defRPr/>
            </a:pPr>
            <a:r>
              <a:rPr lang="en-US" altLang="en-US" sz="2400" dirty="0">
                <a:latin typeface="Arial" charset="0"/>
                <a:cs typeface="Arial" charset="0"/>
              </a:rPr>
              <a:t>Public/individual notices</a:t>
            </a:r>
          </a:p>
          <a:p>
            <a:pPr>
              <a:defRPr/>
            </a:pPr>
            <a:r>
              <a:rPr lang="en-US" altLang="en-US" sz="2400" dirty="0" err="1">
                <a:latin typeface="Arial" charset="0"/>
                <a:cs typeface="Arial" charset="0"/>
              </a:rPr>
              <a:t>PB</a:t>
            </a:r>
            <a:r>
              <a:rPr lang="en-US" altLang="en-US" sz="2400" dirty="0">
                <a:latin typeface="Arial" charset="0"/>
                <a:cs typeface="Arial" charset="0"/>
              </a:rPr>
              <a:t> consideration/passage?</a:t>
            </a:r>
          </a:p>
          <a:p>
            <a:pPr>
              <a:defRPr/>
            </a:pPr>
            <a:r>
              <a:rPr lang="en-US" altLang="en-US" sz="2400" dirty="0">
                <a:latin typeface="Arial" charset="0"/>
                <a:cs typeface="Arial" charset="0"/>
              </a:rPr>
              <a:t>Map refinement</a:t>
            </a:r>
          </a:p>
          <a:p>
            <a:pPr>
              <a:defRPr/>
            </a:pPr>
            <a:r>
              <a:rPr lang="en-US" altLang="en-US" sz="2400" dirty="0" err="1">
                <a:latin typeface="Arial" charset="0"/>
                <a:cs typeface="Arial" charset="0"/>
              </a:rPr>
              <a:t>DEP</a:t>
            </a:r>
            <a:r>
              <a:rPr lang="en-US" altLang="en-US" sz="2400" dirty="0">
                <a:latin typeface="Arial" charset="0"/>
                <a:cs typeface="Arial" charset="0"/>
              </a:rPr>
              <a:t> draft review?</a:t>
            </a:r>
          </a:p>
          <a:p>
            <a:pPr>
              <a:defRPr/>
            </a:pPr>
            <a:r>
              <a:rPr lang="en-US" altLang="en-US" sz="2400" dirty="0">
                <a:latin typeface="Arial" charset="0"/>
                <a:cs typeface="Arial" charset="0"/>
              </a:rPr>
              <a:t>Map drafted</a:t>
            </a:r>
          </a:p>
          <a:p>
            <a:pPr>
              <a:defRPr/>
            </a:pPr>
            <a:r>
              <a:rPr lang="en-US" altLang="en-US" sz="2400" dirty="0">
                <a:latin typeface="Arial" charset="0"/>
                <a:cs typeface="Arial" charset="0"/>
              </a:rPr>
              <a:t>Ordinance drafted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94FF4251-6F68-426B-8DD3-4A3755E245F5}"/>
              </a:ext>
            </a:extLst>
          </p:cNvPr>
          <p:cNvSpPr>
            <a:spLocks noGrp="1"/>
          </p:cNvSpPr>
          <p:nvPr>
            <p:ph type="title"/>
          </p:nvPr>
        </p:nvSpPr>
        <p:spPr>
          <a:xfrm>
            <a:off x="1981200" y="522044"/>
            <a:ext cx="8229600" cy="786056"/>
          </a:xfrm>
        </p:spPr>
        <p:txBody>
          <a:bodyPr/>
          <a:lstStyle/>
          <a:p>
            <a:r>
              <a:rPr lang="en-US" altLang="en-US" sz="4800" b="1" dirty="0">
                <a:solidFill>
                  <a:schemeClr val="tx2"/>
                </a:solidFill>
                <a:latin typeface="Tahoma" panose="020B0604030504040204" pitchFamily="34" charset="0"/>
              </a:rPr>
              <a:t>NRPA vs. </a:t>
            </a:r>
            <a:r>
              <a:rPr lang="en-US" altLang="en-US" sz="4800" b="1" dirty="0">
                <a:solidFill>
                  <a:schemeClr val="tx2">
                    <a:lumMod val="60000"/>
                    <a:lumOff val="40000"/>
                  </a:schemeClr>
                </a:solidFill>
                <a:latin typeface="Tahoma" panose="020B0604030504040204" pitchFamily="34" charset="0"/>
              </a:rPr>
              <a:t>SLZ</a:t>
            </a:r>
          </a:p>
        </p:txBody>
      </p:sp>
      <p:sp>
        <p:nvSpPr>
          <p:cNvPr id="6147" name="Rectangle 4">
            <a:extLst>
              <a:ext uri="{FF2B5EF4-FFF2-40B4-BE49-F238E27FC236}">
                <a16:creationId xmlns:a16="http://schemas.microsoft.com/office/drawing/2014/main" id="{821A4261-0BD0-460F-88EA-747C51E3B52A}"/>
              </a:ext>
            </a:extLst>
          </p:cNvPr>
          <p:cNvSpPr>
            <a:spLocks noGrp="1"/>
          </p:cNvSpPr>
          <p:nvPr>
            <p:ph type="body" idx="1"/>
          </p:nvPr>
        </p:nvSpPr>
        <p:spPr>
          <a:xfrm>
            <a:off x="1524001" y="1524001"/>
            <a:ext cx="9143999" cy="4906963"/>
          </a:xfrm>
        </p:spPr>
        <p:txBody>
          <a:bodyPr/>
          <a:lstStyle/>
          <a:p>
            <a:pPr>
              <a:buSzPct val="80000"/>
              <a:buFont typeface="Wingdings" panose="05000000000000000000" pitchFamily="2" charset="2"/>
              <a:buChar char="§"/>
            </a:pPr>
            <a:r>
              <a:rPr lang="en-US" altLang="en-US" sz="2400" b="1" dirty="0">
                <a:solidFill>
                  <a:schemeClr val="tx2"/>
                </a:solidFill>
                <a:latin typeface="Tahoma" panose="020B0604030504040204" pitchFamily="34" charset="0"/>
              </a:rPr>
              <a:t>NRPA</a:t>
            </a:r>
            <a:r>
              <a:rPr lang="en-US" altLang="en-US" sz="2400" dirty="0">
                <a:solidFill>
                  <a:schemeClr val="tx2"/>
                </a:solidFill>
                <a:latin typeface="Tahoma" panose="020B0604030504040204" pitchFamily="34" charset="0"/>
              </a:rPr>
              <a:t> administered by DEP</a:t>
            </a:r>
          </a:p>
          <a:p>
            <a:pPr>
              <a:buSzPct val="80000"/>
              <a:buFont typeface="Wingdings" panose="05000000000000000000" pitchFamily="2" charset="2"/>
              <a:buChar char="§"/>
            </a:pPr>
            <a:r>
              <a:rPr lang="en-US" altLang="en-US" sz="2400" b="1" dirty="0">
                <a:solidFill>
                  <a:schemeClr val="accent1"/>
                </a:solidFill>
                <a:latin typeface="Tahoma" panose="020B0604030504040204" pitchFamily="34" charset="0"/>
              </a:rPr>
              <a:t>SLZ</a:t>
            </a:r>
            <a:r>
              <a:rPr lang="en-US" altLang="en-US" sz="2400" dirty="0">
                <a:solidFill>
                  <a:schemeClr val="tx2"/>
                </a:solidFill>
                <a:latin typeface="Tahoma" panose="020B0604030504040204" pitchFamily="34" charset="0"/>
              </a:rPr>
              <a:t> administered by municipality</a:t>
            </a:r>
          </a:p>
          <a:p>
            <a:pPr>
              <a:buSzPct val="80000"/>
              <a:buFont typeface="Wingdings" panose="05000000000000000000" pitchFamily="2" charset="2"/>
              <a:buChar char="§"/>
            </a:pPr>
            <a:r>
              <a:rPr lang="en-US" altLang="en-US" sz="2400" b="1" dirty="0">
                <a:solidFill>
                  <a:schemeClr val="tx2"/>
                </a:solidFill>
                <a:latin typeface="Tahoma" panose="020B0604030504040204" pitchFamily="34" charset="0"/>
              </a:rPr>
              <a:t>NRPA</a:t>
            </a:r>
            <a:r>
              <a:rPr lang="en-US" altLang="en-US" sz="2400" dirty="0">
                <a:solidFill>
                  <a:schemeClr val="tx2"/>
                </a:solidFill>
                <a:latin typeface="Tahoma" panose="020B0604030504040204" pitchFamily="34" charset="0"/>
              </a:rPr>
              <a:t> applies to all field identified resources as defined</a:t>
            </a:r>
          </a:p>
          <a:p>
            <a:pPr>
              <a:buSzPct val="80000"/>
              <a:buFont typeface="Wingdings" panose="05000000000000000000" pitchFamily="2" charset="2"/>
              <a:buChar char="§"/>
            </a:pPr>
            <a:r>
              <a:rPr lang="en-US" altLang="en-US" sz="2400" b="1" dirty="0">
                <a:solidFill>
                  <a:schemeClr val="accent1"/>
                </a:solidFill>
                <a:latin typeface="Tahoma" panose="020B0604030504040204" pitchFamily="34" charset="0"/>
              </a:rPr>
              <a:t>SLZ</a:t>
            </a:r>
            <a:r>
              <a:rPr lang="en-US" altLang="en-US" sz="2400" dirty="0">
                <a:solidFill>
                  <a:schemeClr val="tx2"/>
                </a:solidFill>
                <a:latin typeface="Tahoma" panose="020B0604030504040204" pitchFamily="34" charset="0"/>
              </a:rPr>
              <a:t> only applies to mapped resources as defined</a:t>
            </a:r>
          </a:p>
          <a:p>
            <a:pPr>
              <a:buSzPct val="80000"/>
              <a:buFont typeface="Wingdings" panose="05000000000000000000" pitchFamily="2" charset="2"/>
              <a:buChar char="§"/>
            </a:pPr>
            <a:r>
              <a:rPr lang="en-US" altLang="en-US" sz="2400" b="1" dirty="0">
                <a:solidFill>
                  <a:schemeClr val="tx2"/>
                </a:solidFill>
                <a:latin typeface="Tahoma" panose="020B0604030504040204" pitchFamily="34" charset="0"/>
              </a:rPr>
              <a:t>NRPA</a:t>
            </a:r>
            <a:r>
              <a:rPr lang="en-US" altLang="en-US" sz="2400" dirty="0">
                <a:solidFill>
                  <a:schemeClr val="tx2"/>
                </a:solidFill>
                <a:latin typeface="Tahoma" panose="020B0604030504040204" pitchFamily="34" charset="0"/>
              </a:rPr>
              <a:t> more resources covered but lesser setbacks generally</a:t>
            </a:r>
          </a:p>
          <a:p>
            <a:pPr>
              <a:buSzPct val="80000"/>
              <a:buFont typeface="Wingdings" panose="05000000000000000000" pitchFamily="2" charset="2"/>
              <a:buChar char="§"/>
            </a:pPr>
            <a:r>
              <a:rPr lang="en-US" altLang="en-US" sz="2400" b="1" dirty="0">
                <a:solidFill>
                  <a:schemeClr val="accent1"/>
                </a:solidFill>
                <a:latin typeface="Tahoma" panose="020B0604030504040204" pitchFamily="34" charset="0"/>
              </a:rPr>
              <a:t>SLZ</a:t>
            </a:r>
            <a:r>
              <a:rPr lang="en-US" altLang="en-US" sz="2400" dirty="0">
                <a:solidFill>
                  <a:schemeClr val="tx2"/>
                </a:solidFill>
                <a:latin typeface="Tahoma" panose="020B0604030504040204" pitchFamily="34" charset="0"/>
              </a:rPr>
              <a:t> fewer streams and wetlands but greater setbacks generally</a:t>
            </a:r>
          </a:p>
          <a:p>
            <a:pPr>
              <a:buSzPct val="80000"/>
              <a:buFont typeface="Wingdings" panose="05000000000000000000" pitchFamily="2" charset="2"/>
              <a:buChar char="§"/>
            </a:pPr>
            <a:r>
              <a:rPr lang="en-US" altLang="en-US" sz="2400" b="1" dirty="0">
                <a:solidFill>
                  <a:schemeClr val="tx2"/>
                </a:solidFill>
                <a:latin typeface="Tahoma" panose="020B0604030504040204" pitchFamily="34" charset="0"/>
              </a:rPr>
              <a:t>NRPA </a:t>
            </a:r>
            <a:r>
              <a:rPr lang="en-US" altLang="en-US" sz="2400" dirty="0">
                <a:solidFill>
                  <a:schemeClr val="tx2"/>
                </a:solidFill>
                <a:latin typeface="Tahoma" panose="020B0604030504040204" pitchFamily="34" charset="0"/>
              </a:rPr>
              <a:t>adjacency standards vary from </a:t>
            </a:r>
            <a:r>
              <a:rPr lang="en-US" altLang="en-US" sz="2400" b="1" dirty="0">
                <a:solidFill>
                  <a:schemeClr val="accent1"/>
                </a:solidFill>
                <a:latin typeface="Tahoma" panose="020B0604030504040204" pitchFamily="34" charset="0"/>
              </a:rPr>
              <a:t>SLZ</a:t>
            </a:r>
            <a:r>
              <a:rPr lang="en-US" altLang="en-US" sz="2400" dirty="0">
                <a:solidFill>
                  <a:schemeClr val="tx2"/>
                </a:solidFill>
                <a:latin typeface="Tahoma" panose="020B0604030504040204" pitchFamily="34" charset="0"/>
              </a:rPr>
              <a:t> buffer standards</a:t>
            </a:r>
          </a:p>
          <a:p>
            <a:pPr>
              <a:buSzPct val="80000"/>
              <a:buFont typeface="Wingdings" panose="05000000000000000000" pitchFamily="2" charset="2"/>
              <a:buChar char="§"/>
            </a:pPr>
            <a:r>
              <a:rPr lang="en-US" altLang="en-US" sz="2400" b="1" dirty="0">
                <a:solidFill>
                  <a:schemeClr val="tx2"/>
                </a:solidFill>
                <a:latin typeface="Tahoma" panose="020B0604030504040204" pitchFamily="34" charset="0"/>
              </a:rPr>
              <a:t>NRPA</a:t>
            </a:r>
            <a:r>
              <a:rPr lang="en-US" altLang="en-US" sz="2400" dirty="0">
                <a:solidFill>
                  <a:schemeClr val="tx2"/>
                </a:solidFill>
                <a:latin typeface="Tahoma" panose="020B0604030504040204" pitchFamily="34" charset="0"/>
              </a:rPr>
              <a:t> purpose includes water quality and habitat protection</a:t>
            </a:r>
          </a:p>
          <a:p>
            <a:pPr>
              <a:buSzPct val="80000"/>
              <a:buFont typeface="Wingdings" panose="05000000000000000000" pitchFamily="2" charset="2"/>
              <a:buChar char="§"/>
            </a:pPr>
            <a:r>
              <a:rPr lang="en-US" altLang="en-US" sz="2400" b="1" dirty="0">
                <a:solidFill>
                  <a:schemeClr val="accent1"/>
                </a:solidFill>
                <a:latin typeface="Tahoma" panose="020B0604030504040204" pitchFamily="34" charset="0"/>
              </a:rPr>
              <a:t>SLZ</a:t>
            </a:r>
            <a:r>
              <a:rPr lang="en-US" altLang="en-US" sz="2400" dirty="0">
                <a:solidFill>
                  <a:schemeClr val="tx2"/>
                </a:solidFill>
                <a:latin typeface="Tahoma" panose="020B0604030504040204" pitchFamily="34" charset="0"/>
              </a:rPr>
              <a:t> additional purposes include development density,   traditional land use, flooding and aesthetics.</a:t>
            </a:r>
          </a:p>
          <a:p>
            <a:pPr marL="0" indent="0">
              <a:buNone/>
            </a:pPr>
            <a:endParaRPr lang="en-US" altLang="en-US" sz="2400" dirty="0">
              <a:solidFill>
                <a:schemeClr val="tx2"/>
              </a:solidFill>
              <a:latin typeface="Tahoma" panose="020B0604030504040204" pitchFamily="34" charset="0"/>
            </a:endParaRPr>
          </a:p>
        </p:txBody>
      </p:sp>
      <p:sp>
        <p:nvSpPr>
          <p:cNvPr id="11" name="Rectangle 10">
            <a:extLst>
              <a:ext uri="{FF2B5EF4-FFF2-40B4-BE49-F238E27FC236}">
                <a16:creationId xmlns:a16="http://schemas.microsoft.com/office/drawing/2014/main" id="{FDDA18A4-5C92-47EC-9069-9CF2CA138DBD}"/>
              </a:ext>
            </a:extLst>
          </p:cNvPr>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a:extLst>
              <a:ext uri="{FF2B5EF4-FFF2-40B4-BE49-F238E27FC236}">
                <a16:creationId xmlns:a16="http://schemas.microsoft.com/office/drawing/2014/main" id="{F33532AB-8B8F-4DCC-8555-5DA3227D0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a:extLst>
              <a:ext uri="{FF2B5EF4-FFF2-40B4-BE49-F238E27FC236}">
                <a16:creationId xmlns:a16="http://schemas.microsoft.com/office/drawing/2014/main" id="{9CF5D982-CEA8-4E91-9F90-E9AA9D8F999E}"/>
              </a:ext>
            </a:extLst>
          </p:cNvPr>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036596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Basic Review Standards- Question</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1447800"/>
            <a:ext cx="8229600" cy="4427538"/>
          </a:xfrm>
        </p:spPr>
        <p:txBody>
          <a:bodyPr/>
          <a:lstStyle/>
          <a:p>
            <a:pPr marL="0" indent="0" algn="ctr">
              <a:buNone/>
              <a:defRPr/>
            </a:pPr>
            <a:r>
              <a:rPr lang="en-US" altLang="en-US" sz="4800" b="1" dirty="0">
                <a:latin typeface="Arial" charset="0"/>
                <a:cs typeface="Arial" charset="0"/>
              </a:rPr>
              <a:t>If DEP issues a permit under the Natural Resources Protection Act (NRPA), can a municipality approve a project on that basis?</a:t>
            </a:r>
          </a:p>
        </p:txBody>
      </p:sp>
    </p:spTree>
    <p:extLst>
      <p:ext uri="{BB962C8B-B14F-4D97-AF65-F5344CB8AC3E}">
        <p14:creationId xmlns:p14="http://schemas.microsoft.com/office/powerpoint/2010/main" val="1240767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udy sky with orange and grey clouds&#10;&#10;Description automatically generated">
            <a:extLst>
              <a:ext uri="{FF2B5EF4-FFF2-40B4-BE49-F238E27FC236}">
                <a16:creationId xmlns:a16="http://schemas.microsoft.com/office/drawing/2014/main" id="{F51C2ECC-7659-FF50-668F-8C707291EF78}"/>
              </a:ext>
            </a:extLst>
          </p:cNvPr>
          <p:cNvPicPr>
            <a:picLocks noChangeAspect="1"/>
          </p:cNvPicPr>
          <p:nvPr/>
        </p:nvPicPr>
        <p:blipFill>
          <a:blip r:embed="rId3" cstate="print">
            <a:alphaModFix amt="49000"/>
            <a:extLst>
              <a:ext uri="{28A0092B-C50C-407E-A947-70E740481C1C}">
                <a14:useLocalDpi xmlns:a14="http://schemas.microsoft.com/office/drawing/2010/main" val="0"/>
              </a:ext>
            </a:extLst>
          </a:blip>
          <a:stretch>
            <a:fillRect/>
          </a:stretch>
        </p:blipFill>
        <p:spPr>
          <a:xfrm>
            <a:off x="1524001" y="304800"/>
            <a:ext cx="9144000" cy="6553200"/>
          </a:xfrm>
          <a:prstGeom prst="rect">
            <a:avLst/>
          </a:prstGeom>
        </p:spPr>
      </p:pic>
      <p:sp>
        <p:nvSpPr>
          <p:cNvPr id="6146" name="Rectangle 3">
            <a:extLst>
              <a:ext uri="{FF2B5EF4-FFF2-40B4-BE49-F238E27FC236}">
                <a16:creationId xmlns:a16="http://schemas.microsoft.com/office/drawing/2014/main" id="{94FF4251-6F68-426B-8DD3-4A3755E245F5}"/>
              </a:ext>
            </a:extLst>
          </p:cNvPr>
          <p:cNvSpPr>
            <a:spLocks noGrp="1"/>
          </p:cNvSpPr>
          <p:nvPr>
            <p:ph type="title"/>
          </p:nvPr>
        </p:nvSpPr>
        <p:spPr>
          <a:xfrm>
            <a:off x="1981200" y="235434"/>
            <a:ext cx="8229600" cy="1136167"/>
          </a:xfrm>
        </p:spPr>
        <p:txBody>
          <a:bodyPr/>
          <a:lstStyle/>
          <a:p>
            <a:r>
              <a:rPr lang="en-US" altLang="en-US" b="1" dirty="0">
                <a:latin typeface="Arial" charset="0"/>
                <a:cs typeface="Arial" charset="0"/>
              </a:rPr>
              <a:t>NRPA &amp; SLZ </a:t>
            </a:r>
            <a:endParaRPr lang="en-US" altLang="en-US" b="1" dirty="0">
              <a:latin typeface="Tahoma" panose="020B0604030504040204" pitchFamily="34" charset="0"/>
            </a:endParaRPr>
          </a:p>
        </p:txBody>
      </p:sp>
      <p:sp>
        <p:nvSpPr>
          <p:cNvPr id="6147" name="Rectangle 4">
            <a:extLst>
              <a:ext uri="{FF2B5EF4-FFF2-40B4-BE49-F238E27FC236}">
                <a16:creationId xmlns:a16="http://schemas.microsoft.com/office/drawing/2014/main" id="{821A4261-0BD0-460F-88EA-747C51E3B52A}"/>
              </a:ext>
            </a:extLst>
          </p:cNvPr>
          <p:cNvSpPr>
            <a:spLocks noGrp="1"/>
          </p:cNvSpPr>
          <p:nvPr>
            <p:ph type="body" idx="1"/>
          </p:nvPr>
        </p:nvSpPr>
        <p:spPr>
          <a:xfrm>
            <a:off x="1981200" y="1905001"/>
            <a:ext cx="8229600" cy="4525963"/>
          </a:xfrm>
        </p:spPr>
        <p:txBody>
          <a:bodyPr/>
          <a:lstStyle/>
          <a:p>
            <a:pPr>
              <a:buSzPct val="80000"/>
              <a:buFont typeface="Wingdings" panose="05000000000000000000" pitchFamily="2" charset="2"/>
              <a:buChar char="§"/>
            </a:pPr>
            <a:endParaRPr lang="en-US" altLang="en-US" sz="2400" dirty="0">
              <a:solidFill>
                <a:schemeClr val="tx2"/>
              </a:solidFill>
              <a:latin typeface="Tahoma" panose="020B0604030504040204" pitchFamily="34" charset="0"/>
            </a:endParaRPr>
          </a:p>
          <a:p>
            <a:pPr>
              <a:buSzPct val="80000"/>
              <a:buFont typeface="Wingdings" panose="05000000000000000000" pitchFamily="2" charset="2"/>
              <a:buChar char="§"/>
            </a:pPr>
            <a:endParaRPr lang="en-US" altLang="en-US" sz="2400" dirty="0">
              <a:solidFill>
                <a:schemeClr val="tx2"/>
              </a:solidFill>
              <a:latin typeface="Tahoma" panose="020B0604030504040204" pitchFamily="34" charset="0"/>
            </a:endParaRPr>
          </a:p>
          <a:p>
            <a:pPr>
              <a:buSzPct val="80000"/>
              <a:buFont typeface="Wingdings" panose="05000000000000000000" pitchFamily="2" charset="2"/>
              <a:buChar char="§"/>
            </a:pPr>
            <a:endParaRPr lang="en-US" altLang="en-US" sz="2400" dirty="0">
              <a:solidFill>
                <a:schemeClr val="tx2"/>
              </a:solidFill>
              <a:latin typeface="Tahoma" panose="020B0604030504040204" pitchFamily="34" charset="0"/>
            </a:endParaRPr>
          </a:p>
          <a:p>
            <a:pPr>
              <a:buSzPct val="80000"/>
              <a:buFont typeface="Wingdings" panose="05000000000000000000" pitchFamily="2" charset="2"/>
              <a:buChar char="§"/>
            </a:pPr>
            <a:endParaRPr lang="en-US" altLang="en-US" sz="2400" dirty="0">
              <a:solidFill>
                <a:schemeClr val="tx2"/>
              </a:solidFill>
              <a:latin typeface="Tahoma" panose="020B0604030504040204" pitchFamily="34" charset="0"/>
            </a:endParaRPr>
          </a:p>
          <a:p>
            <a:pPr marL="0" indent="0">
              <a:buNone/>
            </a:pPr>
            <a:endParaRPr lang="en-US" altLang="en-US" sz="2400" dirty="0">
              <a:solidFill>
                <a:schemeClr val="tx2"/>
              </a:solidFill>
              <a:latin typeface="Tahoma" panose="020B0604030504040204" pitchFamily="34" charset="0"/>
            </a:endParaRPr>
          </a:p>
        </p:txBody>
      </p:sp>
      <p:sp>
        <p:nvSpPr>
          <p:cNvPr id="11" name="Rectangle 10">
            <a:extLst>
              <a:ext uri="{FF2B5EF4-FFF2-40B4-BE49-F238E27FC236}">
                <a16:creationId xmlns:a16="http://schemas.microsoft.com/office/drawing/2014/main" id="{FDDA18A4-5C92-47EC-9069-9CF2CA138DBD}"/>
              </a:ext>
            </a:extLst>
          </p:cNvPr>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a:extLst>
              <a:ext uri="{FF2B5EF4-FFF2-40B4-BE49-F238E27FC236}">
                <a16:creationId xmlns:a16="http://schemas.microsoft.com/office/drawing/2014/main" id="{F33532AB-8B8F-4DCC-8555-5DA3227D0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a:extLst>
              <a:ext uri="{FF2B5EF4-FFF2-40B4-BE49-F238E27FC236}">
                <a16:creationId xmlns:a16="http://schemas.microsoft.com/office/drawing/2014/main" id="{9CF5D982-CEA8-4E91-9F90-E9AA9D8F999E}"/>
              </a:ext>
            </a:extLst>
          </p:cNvPr>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031F0649-3B4C-5C02-6FE9-7DA083963BD7}"/>
              </a:ext>
            </a:extLst>
          </p:cNvPr>
          <p:cNvSpPr txBox="1"/>
          <p:nvPr/>
        </p:nvSpPr>
        <p:spPr>
          <a:xfrm>
            <a:off x="1811128" y="1337432"/>
            <a:ext cx="8569744" cy="3354765"/>
          </a:xfrm>
          <a:prstGeom prst="rect">
            <a:avLst/>
          </a:prstGeom>
          <a:noFill/>
        </p:spPr>
        <p:txBody>
          <a:bodyPr wrap="square">
            <a:spAutoFit/>
          </a:bodyPr>
          <a:lstStyle/>
          <a:p>
            <a:pPr>
              <a:defRPr/>
            </a:pPr>
            <a:endParaRPr lang="en-US" altLang="en-US" sz="3200" b="1" dirty="0"/>
          </a:p>
          <a:p>
            <a:pPr algn="ctr">
              <a:defRPr/>
            </a:pPr>
            <a:r>
              <a:rPr lang="en-US" altLang="en-US" sz="3600" b="1" dirty="0"/>
              <a:t>If DEP approves a Permit by Rule or other permit under the NRPA, a project must still </a:t>
            </a:r>
            <a:r>
              <a:rPr lang="en-US" altLang="en-US" sz="3600" b="1" i="1" dirty="0"/>
              <a:t>separately</a:t>
            </a:r>
            <a:r>
              <a:rPr lang="en-US" altLang="en-US" sz="3600" b="1" dirty="0"/>
              <a:t> comply with all shoreland zoning provisions in order for the municipality to grant a shoreland zoning permit.</a:t>
            </a:r>
            <a:endParaRPr lang="en-US" altLang="en-US" sz="3600" b="1" dirty="0">
              <a:latin typeface="Arial" charset="0"/>
              <a:cs typeface="Arial" charset="0"/>
            </a:endParaRPr>
          </a:p>
        </p:txBody>
      </p:sp>
    </p:spTree>
    <p:extLst>
      <p:ext uri="{BB962C8B-B14F-4D97-AF65-F5344CB8AC3E}">
        <p14:creationId xmlns:p14="http://schemas.microsoft.com/office/powerpoint/2010/main" val="2841187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72C84-8B18-4EB2-A321-0A84C0FC8985}"/>
              </a:ext>
            </a:extLst>
          </p:cNvPr>
          <p:cNvPicPr>
            <a:picLocks noChangeAspect="1"/>
          </p:cNvPicPr>
          <p:nvPr/>
        </p:nvPicPr>
        <p:blipFill>
          <a:blip r:embed="rId3"/>
          <a:stretch>
            <a:fillRect/>
          </a:stretch>
        </p:blipFill>
        <p:spPr>
          <a:xfrm>
            <a:off x="1524000" y="609600"/>
            <a:ext cx="9144000" cy="5715000"/>
          </a:xfrm>
          <a:prstGeom prst="rect">
            <a:avLst/>
          </a:prstGeom>
        </p:spPr>
      </p:pic>
      <p:sp>
        <p:nvSpPr>
          <p:cNvPr id="83971" name="Rectangle 6"/>
          <p:cNvSpPr>
            <a:spLocks noChangeArrowheads="1"/>
          </p:cNvSpPr>
          <p:nvPr/>
        </p:nvSpPr>
        <p:spPr bwMode="auto">
          <a:xfrm>
            <a:off x="2209800" y="126602"/>
            <a:ext cx="7772400" cy="63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defRPr/>
            </a:pPr>
            <a:r>
              <a:rPr lang="en-US" altLang="en-US" sz="2800" b="1" dirty="0">
                <a:solidFill>
                  <a:srgbClr val="1F497D"/>
                </a:solidFill>
                <a:latin typeface="Arial" charset="0"/>
                <a:cs typeface="Arial" charset="0"/>
              </a:rPr>
              <a:t>Shoreland Zoning Program</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093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idx="4294967295"/>
          </p:nvPr>
        </p:nvSpPr>
        <p:spPr>
          <a:xfrm>
            <a:off x="1828800" y="274638"/>
            <a:ext cx="8610600" cy="1143000"/>
          </a:xfrm>
        </p:spPr>
        <p:txBody>
          <a:bodyPr/>
          <a:lstStyle/>
          <a:p>
            <a:r>
              <a:rPr lang="en-US" altLang="en-US" sz="4000" b="1" dirty="0">
                <a:solidFill>
                  <a:schemeClr val="tx2"/>
                </a:solidFill>
                <a:latin typeface="Arial" charset="0"/>
                <a:cs typeface="Arial" charset="0"/>
              </a:rPr>
              <a:t>Following Through</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513" name="Content Placeholder 2"/>
          <p:cNvSpPr>
            <a:spLocks noGrp="1"/>
          </p:cNvSpPr>
          <p:nvPr>
            <p:ph idx="4294967295"/>
          </p:nvPr>
        </p:nvSpPr>
        <p:spPr>
          <a:xfrm>
            <a:off x="1981200" y="1347788"/>
            <a:ext cx="8229600" cy="4527550"/>
          </a:xfrm>
        </p:spPr>
        <p:txBody>
          <a:bodyPr/>
          <a:lstStyle/>
          <a:p>
            <a:pPr marL="0" indent="0">
              <a:buNone/>
              <a:defRPr/>
            </a:pPr>
            <a:r>
              <a:rPr lang="en-US" sz="2800" dirty="0">
                <a:latin typeface="Arial" charset="0"/>
                <a:cs typeface="Arial" charset="0"/>
              </a:rPr>
              <a:t>After local adoption:</a:t>
            </a:r>
          </a:p>
          <a:p>
            <a:pPr>
              <a:defRPr/>
            </a:pPr>
            <a:r>
              <a:rPr lang="en-US" altLang="en-US" sz="2400" dirty="0">
                <a:latin typeface="Arial" charset="0"/>
                <a:cs typeface="Arial" charset="0"/>
              </a:rPr>
              <a:t>Submit copy of amendments, attested by the clerk</a:t>
            </a:r>
          </a:p>
          <a:p>
            <a:pPr>
              <a:defRPr/>
            </a:pPr>
            <a:r>
              <a:rPr lang="en-US" altLang="en-US" sz="2400" dirty="0">
                <a:latin typeface="Arial" charset="0"/>
                <a:cs typeface="Arial" charset="0"/>
              </a:rPr>
              <a:t>45-day review period </a:t>
            </a:r>
          </a:p>
          <a:p>
            <a:pPr>
              <a:defRPr/>
            </a:pPr>
            <a:r>
              <a:rPr lang="en-US" altLang="en-US" sz="2400" dirty="0">
                <a:latin typeface="Arial" charset="0"/>
                <a:cs typeface="Arial" charset="0"/>
              </a:rPr>
              <a:t>Receive </a:t>
            </a:r>
            <a:r>
              <a:rPr lang="en-US" altLang="en-US" sz="2400" dirty="0" err="1">
                <a:latin typeface="Arial" charset="0"/>
                <a:cs typeface="Arial" charset="0"/>
              </a:rPr>
              <a:t>DEP</a:t>
            </a:r>
            <a:r>
              <a:rPr lang="en-US" altLang="en-US" sz="2400" dirty="0">
                <a:latin typeface="Arial" charset="0"/>
                <a:cs typeface="Arial" charset="0"/>
              </a:rPr>
              <a:t> Order</a:t>
            </a:r>
          </a:p>
          <a:p>
            <a:pPr>
              <a:defRPr/>
            </a:pPr>
            <a:r>
              <a:rPr lang="en-US" altLang="en-US" sz="2400" dirty="0">
                <a:latin typeface="Arial" charset="0"/>
                <a:cs typeface="Arial" charset="0"/>
              </a:rPr>
              <a:t>Contact Maine Forest Service</a:t>
            </a:r>
          </a:p>
          <a:p>
            <a:pPr marL="0" indent="0">
              <a:buNone/>
              <a:defRPr/>
            </a:pPr>
            <a:r>
              <a:rPr lang="en-US" sz="2800" dirty="0">
                <a:solidFill>
                  <a:prstClr val="black"/>
                </a:solidFill>
                <a:latin typeface="Arial" charset="0"/>
                <a:cs typeface="Arial" charset="0"/>
              </a:rPr>
              <a:t>If conditional approval:</a:t>
            </a:r>
          </a:p>
          <a:p>
            <a:pPr>
              <a:defRPr/>
            </a:pPr>
            <a:r>
              <a:rPr lang="en-US" altLang="en-US" sz="2400" dirty="0">
                <a:latin typeface="Arial" charset="0"/>
                <a:cs typeface="Arial" charset="0"/>
              </a:rPr>
              <a:t>Notice of </a:t>
            </a:r>
            <a:r>
              <a:rPr lang="en-US" altLang="en-US" sz="2400" dirty="0" err="1">
                <a:latin typeface="Arial" charset="0"/>
                <a:cs typeface="Arial" charset="0"/>
              </a:rPr>
              <a:t>DEP</a:t>
            </a:r>
            <a:r>
              <a:rPr lang="en-US" altLang="en-US" sz="2400" dirty="0">
                <a:latin typeface="Arial" charset="0"/>
                <a:cs typeface="Arial" charset="0"/>
              </a:rPr>
              <a:t> Order first</a:t>
            </a:r>
          </a:p>
          <a:p>
            <a:pPr lvl="1">
              <a:defRPr/>
            </a:pPr>
            <a:r>
              <a:rPr lang="en-US" altLang="en-US" sz="2000" dirty="0">
                <a:latin typeface="Arial" charset="0"/>
                <a:cs typeface="Arial" charset="0"/>
              </a:rPr>
              <a:t>Contact shoreland staff with concerns</a:t>
            </a:r>
          </a:p>
          <a:p>
            <a:pPr>
              <a:defRPr/>
            </a:pPr>
            <a:r>
              <a:rPr lang="en-US" altLang="en-US" sz="2400" dirty="0">
                <a:latin typeface="Arial" charset="0"/>
                <a:cs typeface="Arial" charset="0"/>
              </a:rPr>
              <a:t>Attach conditions to ordinance</a:t>
            </a:r>
          </a:p>
        </p:txBody>
      </p:sp>
      <p:pic>
        <p:nvPicPr>
          <p:cNvPr id="82953" name="Picture 1"/>
          <p:cNvPicPr>
            <a:picLocks noChangeAspect="1"/>
          </p:cNvPicPr>
          <p:nvPr/>
        </p:nvPicPr>
        <p:blipFill>
          <a:blip r:embed="rId4">
            <a:extLst>
              <a:ext uri="{28A0092B-C50C-407E-A947-70E740481C1C}">
                <a14:useLocalDpi xmlns:a14="http://schemas.microsoft.com/office/drawing/2010/main" val="0"/>
              </a:ext>
            </a:extLst>
          </a:blip>
          <a:srcRect l="6944" r="19823"/>
          <a:stretch>
            <a:fillRect/>
          </a:stretch>
        </p:blipFill>
        <p:spPr bwMode="auto">
          <a:xfrm>
            <a:off x="7132639" y="2514600"/>
            <a:ext cx="3273425"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752600"/>
            <a:ext cx="4592782" cy="5943600"/>
          </a:xfrm>
          <a:prstGeom prst="rect">
            <a:avLst/>
          </a:prstGeom>
        </p:spPr>
      </p:pic>
      <p:sp>
        <p:nvSpPr>
          <p:cNvPr id="14338" name="Rectangle 9"/>
          <p:cNvSpPr>
            <a:spLocks noGrp="1"/>
          </p:cNvSpPr>
          <p:nvPr>
            <p:ph type="title"/>
          </p:nvPr>
        </p:nvSpPr>
        <p:spPr/>
        <p:txBody>
          <a:bodyPr/>
          <a:lstStyle/>
          <a:p>
            <a:r>
              <a:rPr lang="en-US" b="1">
                <a:solidFill>
                  <a:schemeClr val="tx2"/>
                </a:solidFill>
                <a:latin typeface="Arial" charset="0"/>
                <a:cs typeface="Arial" charset="0"/>
              </a:rPr>
              <a:t>Minimum Lot Standards</a:t>
            </a:r>
          </a:p>
        </p:txBody>
      </p:sp>
      <p:sp>
        <p:nvSpPr>
          <p:cNvPr id="14339" name="Rectangle 10"/>
          <p:cNvSpPr>
            <a:spLocks noGrp="1"/>
          </p:cNvSpPr>
          <p:nvPr>
            <p:ph type="body" idx="1"/>
          </p:nvPr>
        </p:nvSpPr>
        <p:spPr>
          <a:xfrm>
            <a:off x="1981200" y="1524001"/>
            <a:ext cx="8229600" cy="4602163"/>
          </a:xfrm>
        </p:spPr>
        <p:txBody>
          <a:bodyPr/>
          <a:lstStyle/>
          <a:p>
            <a:r>
              <a:rPr lang="en-US" sz="2400" dirty="0">
                <a:latin typeface="Arial" charset="0"/>
                <a:cs typeface="Arial" charset="0"/>
              </a:rPr>
              <a:t>Minimum lot standards required for </a:t>
            </a:r>
            <a:r>
              <a:rPr lang="en-US" sz="2400" u="sng" dirty="0">
                <a:latin typeface="Arial" charset="0"/>
                <a:cs typeface="Arial" charset="0"/>
              </a:rPr>
              <a:t>each</a:t>
            </a:r>
            <a:r>
              <a:rPr lang="en-US" sz="2400" dirty="0">
                <a:latin typeface="Arial" charset="0"/>
                <a:cs typeface="Arial" charset="0"/>
              </a:rPr>
              <a:t> principal structure and/or use</a:t>
            </a:r>
          </a:p>
          <a:p>
            <a:endParaRPr lang="en-US" sz="2400" dirty="0">
              <a:latin typeface="Arial" charset="0"/>
              <a:cs typeface="Arial" charset="0"/>
            </a:endParaRPr>
          </a:p>
          <a:p>
            <a:r>
              <a:rPr lang="en-US" sz="2400" dirty="0">
                <a:latin typeface="Arial" charset="0"/>
                <a:cs typeface="Arial" charset="0"/>
              </a:rPr>
              <a:t>Lot area</a:t>
            </a:r>
          </a:p>
          <a:p>
            <a:endParaRPr lang="en-US" sz="2400" dirty="0">
              <a:latin typeface="Arial" charset="0"/>
              <a:cs typeface="Arial" charset="0"/>
            </a:endParaRPr>
          </a:p>
          <a:p>
            <a:r>
              <a:rPr lang="en-US" sz="2400" dirty="0">
                <a:latin typeface="Arial" charset="0"/>
                <a:cs typeface="Arial" charset="0"/>
              </a:rPr>
              <a:t>Minimum lot width</a:t>
            </a:r>
          </a:p>
          <a:p>
            <a:pPr>
              <a:buFont typeface="Arial" charset="0"/>
              <a:buNone/>
            </a:pPr>
            <a:endParaRPr lang="en-US" sz="2400" dirty="0">
              <a:latin typeface="Arial" charset="0"/>
              <a:cs typeface="Arial" charset="0"/>
            </a:endParaRPr>
          </a:p>
          <a:p>
            <a:r>
              <a:rPr lang="en-US" sz="2400" dirty="0">
                <a:latin typeface="Arial" charset="0"/>
                <a:cs typeface="Arial" charset="0"/>
              </a:rPr>
              <a:t>Shore frontage</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latin typeface="Arial" pitchFamily="34" charset="0"/>
                <a:cs typeface="Arial" pitchFamily="34" charset="0"/>
              </a:rPr>
              <a:t>                  MAINE DEPARTMENT OF ENVIRONMENTAL PROTECTION                              www.maine.gov/dep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7010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1626" y="2133601"/>
            <a:ext cx="380682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2"/>
          <p:cNvSpPr>
            <a:spLocks noGrp="1"/>
          </p:cNvSpPr>
          <p:nvPr>
            <p:ph type="title"/>
          </p:nvPr>
        </p:nvSpPr>
        <p:spPr/>
        <p:txBody>
          <a:bodyPr/>
          <a:lstStyle/>
          <a:p>
            <a:pPr eaLnBrk="1" hangingPunct="1"/>
            <a:r>
              <a:rPr lang="en-US" altLang="en-US" b="1" dirty="0">
                <a:solidFill>
                  <a:schemeClr val="tx2"/>
                </a:solidFill>
                <a:latin typeface="Arial" charset="0"/>
                <a:cs typeface="Arial" charset="0"/>
              </a:rPr>
              <a:t>Lot Area</a:t>
            </a:r>
          </a:p>
        </p:txBody>
      </p:sp>
      <p:sp>
        <p:nvSpPr>
          <p:cNvPr id="3075" name="Rectangle 12"/>
          <p:cNvSpPr>
            <a:spLocks noGrp="1"/>
          </p:cNvSpPr>
          <p:nvPr>
            <p:ph type="body" idx="4294967295"/>
          </p:nvPr>
        </p:nvSpPr>
        <p:spPr>
          <a:xfrm>
            <a:off x="1981200" y="1527176"/>
            <a:ext cx="8229600" cy="4525963"/>
          </a:xfrm>
        </p:spPr>
        <p:txBody>
          <a:bodyPr/>
          <a:lstStyle/>
          <a:p>
            <a:pPr marL="0" indent="0">
              <a:lnSpc>
                <a:spcPct val="90000"/>
              </a:lnSpc>
              <a:buNone/>
              <a:defRPr/>
            </a:pPr>
            <a:r>
              <a:rPr lang="en-US" sz="2800" dirty="0">
                <a:latin typeface="Arial" charset="0"/>
                <a:cs typeface="Arial" charset="0"/>
              </a:rPr>
              <a:t>Required lot area depends on:</a:t>
            </a:r>
            <a:endParaRPr lang="en-US" sz="2400" dirty="0">
              <a:latin typeface="Arial" charset="0"/>
              <a:cs typeface="Arial" charset="0"/>
            </a:endParaRPr>
          </a:p>
          <a:p>
            <a:pPr>
              <a:lnSpc>
                <a:spcPct val="90000"/>
              </a:lnSpc>
              <a:defRPr/>
            </a:pPr>
            <a:r>
              <a:rPr lang="en-US" sz="2400" dirty="0">
                <a:latin typeface="Arial" charset="0"/>
                <a:cs typeface="Arial" charset="0"/>
              </a:rPr>
              <a:t>Proposed use</a:t>
            </a:r>
          </a:p>
          <a:p>
            <a:pPr>
              <a:lnSpc>
                <a:spcPct val="90000"/>
              </a:lnSpc>
              <a:defRPr/>
            </a:pPr>
            <a:r>
              <a:rPr lang="en-US" sz="2400" dirty="0">
                <a:latin typeface="Arial" charset="0"/>
                <a:cs typeface="Arial" charset="0"/>
              </a:rPr>
              <a:t>Type of resource (tidal vs. non-)</a:t>
            </a:r>
          </a:p>
          <a:p>
            <a:pPr>
              <a:lnSpc>
                <a:spcPct val="90000"/>
              </a:lnSpc>
              <a:defRPr/>
            </a:pPr>
            <a:r>
              <a:rPr lang="en-US" sz="2400" dirty="0">
                <a:latin typeface="Arial" charset="0"/>
                <a:cs typeface="Arial" charset="0"/>
              </a:rPr>
              <a:t>CFMA district designation </a:t>
            </a:r>
          </a:p>
          <a:p>
            <a:pPr marL="0" indent="0">
              <a:lnSpc>
                <a:spcPct val="90000"/>
              </a:lnSpc>
              <a:buNone/>
              <a:defRPr/>
            </a:pPr>
            <a:endParaRPr lang="en-US" sz="2800" dirty="0">
              <a:latin typeface="Arial" charset="0"/>
              <a:cs typeface="Arial" charset="0"/>
            </a:endParaRPr>
          </a:p>
          <a:p>
            <a:pPr marL="0" indent="0">
              <a:lnSpc>
                <a:spcPct val="90000"/>
              </a:lnSpc>
              <a:buNone/>
              <a:defRPr/>
            </a:pPr>
            <a:endParaRPr lang="en-US" sz="2800" dirty="0">
              <a:latin typeface="Arial" charset="0"/>
              <a:cs typeface="Arial" charset="0"/>
            </a:endParaRPr>
          </a:p>
          <a:p>
            <a:pPr marL="0" indent="0">
              <a:lnSpc>
                <a:spcPct val="90000"/>
              </a:lnSpc>
              <a:buNone/>
              <a:defRPr/>
            </a:pPr>
            <a:r>
              <a:rPr lang="en-US" sz="2800" dirty="0">
                <a:latin typeface="Arial" charset="0"/>
                <a:cs typeface="Arial" charset="0"/>
              </a:rPr>
              <a:t>Lot area defined:</a:t>
            </a:r>
            <a:endParaRPr lang="en-US" sz="2400" dirty="0">
              <a:latin typeface="Arial" charset="0"/>
              <a:cs typeface="Arial" charset="0"/>
            </a:endParaRPr>
          </a:p>
          <a:p>
            <a:pPr>
              <a:lnSpc>
                <a:spcPct val="90000"/>
              </a:lnSpc>
              <a:defRPr/>
            </a:pPr>
            <a:r>
              <a:rPr lang="en-US" altLang="en-US" sz="2400" dirty="0">
                <a:latin typeface="Arial" charset="0"/>
                <a:cs typeface="Arial" charset="0"/>
              </a:rPr>
              <a:t>Excludes land below the shoreline</a:t>
            </a:r>
          </a:p>
          <a:p>
            <a:pPr>
              <a:lnSpc>
                <a:spcPct val="90000"/>
              </a:lnSpc>
              <a:defRPr/>
            </a:pPr>
            <a:r>
              <a:rPr lang="en-US" altLang="en-US" sz="2400" dirty="0">
                <a:latin typeface="Arial" charset="0"/>
                <a:cs typeface="Arial" charset="0"/>
              </a:rPr>
              <a:t>Excludes land w/in a wetland</a:t>
            </a:r>
          </a:p>
          <a:p>
            <a:pPr>
              <a:lnSpc>
                <a:spcPct val="90000"/>
              </a:lnSpc>
              <a:defRPr/>
            </a:pPr>
            <a:r>
              <a:rPr lang="en-US" altLang="en-US" sz="2400" dirty="0">
                <a:latin typeface="Arial" charset="0"/>
                <a:cs typeface="Arial" charset="0"/>
              </a:rPr>
              <a:t>Excludes land beneath a road</a:t>
            </a:r>
          </a:p>
        </p:txBody>
      </p:sp>
      <p:sp>
        <p:nvSpPr>
          <p:cNvPr id="11" name="Rectangle 10"/>
          <p:cNvSpPr/>
          <p:nvPr/>
        </p:nvSpPr>
        <p:spPr>
          <a:xfrm>
            <a:off x="152400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4315" y="6053381"/>
            <a:ext cx="947882" cy="873987"/>
          </a:xfrm>
          <a:prstGeom prst="rect">
            <a:avLst/>
          </a:prstGeom>
          <a:ln>
            <a:noFill/>
          </a:ln>
          <a:effectLst>
            <a:softEdge rad="112500"/>
          </a:effectLst>
        </p:spPr>
      </p:pic>
      <p:sp>
        <p:nvSpPr>
          <p:cNvPr id="8" name="Rectangle 7"/>
          <p:cNvSpPr/>
          <p:nvPr/>
        </p:nvSpPr>
        <p:spPr>
          <a:xfrm>
            <a:off x="152400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3219748"/>
      </p:ext>
    </p:extLst>
  </p:cSld>
  <p:clrMapOvr>
    <a:masterClrMapping/>
  </p:clrMapOvr>
</p:sld>
</file>

<file path=ppt/theme/theme1.xml><?xml version="1.0" encoding="utf-8"?>
<a:theme xmlns:a="http://schemas.openxmlformats.org/drawingml/2006/main" name="DEP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5053</Words>
  <Application>Microsoft Office PowerPoint</Application>
  <PresentationFormat>Widescreen</PresentationFormat>
  <Paragraphs>632</Paragraphs>
  <Slides>63</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Tahoma</vt:lpstr>
      <vt:lpstr>Times New Roman</vt:lpstr>
      <vt:lpstr>Wingdings</vt:lpstr>
      <vt:lpstr>DEP PowerPoint Template</vt:lpstr>
      <vt:lpstr>PowerPoint Presentation</vt:lpstr>
      <vt:lpstr>Shoreland Zoning Applicability</vt:lpstr>
      <vt:lpstr>PowerPoint Presentation</vt:lpstr>
      <vt:lpstr>Shoreline Setbacks for Structures</vt:lpstr>
      <vt:lpstr>Amendment Process</vt:lpstr>
      <vt:lpstr>Local Procedures</vt:lpstr>
      <vt:lpstr>Following Through</vt:lpstr>
      <vt:lpstr>Minimum Lot Standards</vt:lpstr>
      <vt:lpstr>Lot Area</vt:lpstr>
      <vt:lpstr>Lot Width</vt:lpstr>
      <vt:lpstr>Shore Frontage</vt:lpstr>
      <vt:lpstr>Measuring Setback</vt:lpstr>
      <vt:lpstr>Height of a Structure</vt:lpstr>
      <vt:lpstr>Height of a Structure In Area of Special Flood Hazard 38 MRSA §439-A (4)(C-1)</vt:lpstr>
      <vt:lpstr>Height of a Structure In Area of Special Flood Hazard </vt:lpstr>
      <vt:lpstr>Height of a Structure In Area of Special Flood Hazard</vt:lpstr>
      <vt:lpstr>PowerPoint Presentation</vt:lpstr>
      <vt:lpstr>Reconstruction Standards</vt:lpstr>
      <vt:lpstr>How does one consider “market value”?</vt:lpstr>
      <vt:lpstr>What else about the 50% market value threshold?</vt:lpstr>
      <vt:lpstr>Relocation Review</vt:lpstr>
      <vt:lpstr>Relocation First</vt:lpstr>
      <vt:lpstr>NEW!! Footprint and Height Method</vt:lpstr>
      <vt:lpstr>What is “Footprint”?</vt:lpstr>
      <vt:lpstr>Other Definitions using “Footprint”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Functionally Water-Dependent</vt:lpstr>
      <vt:lpstr>Definition</vt:lpstr>
      <vt:lpstr>Setback Violations</vt:lpstr>
      <vt:lpstr>Non-vegetated surfaces aka ‘lot coverage’</vt:lpstr>
      <vt:lpstr>Non-vegetated Surfaces-  aka: Lot Coverage</vt:lpstr>
      <vt:lpstr>Naturally Occurring Ledge… </vt:lpstr>
      <vt:lpstr>Grass Paver Products- Question</vt:lpstr>
      <vt:lpstr>PowerPoint Presentation</vt:lpstr>
      <vt:lpstr>Non-Vegetated Surfaces</vt:lpstr>
      <vt:lpstr>PowerPoint Presentation</vt:lpstr>
      <vt:lpstr>Vegetation Purposes</vt:lpstr>
      <vt:lpstr>Shoreline Buffer Standards</vt:lpstr>
      <vt:lpstr>Buffer Point System Well-Distributed Stand</vt:lpstr>
      <vt:lpstr>PowerPoint Presentation</vt:lpstr>
      <vt:lpstr>Buffer cut according to standards…</vt:lpstr>
      <vt:lpstr>PowerPoint Presentation</vt:lpstr>
      <vt:lpstr>Vegetated Buffers Footpath/Staircase allowed Vegetation Plan</vt:lpstr>
      <vt:lpstr>Hazard Tree Defined</vt:lpstr>
      <vt:lpstr>Hazard Trees</vt:lpstr>
      <vt:lpstr>Dead Trees</vt:lpstr>
      <vt:lpstr>Storm-Damaged Tree Definition</vt:lpstr>
      <vt:lpstr>Storm-Damaged Trees</vt:lpstr>
      <vt:lpstr>Administration: Disability Variances</vt:lpstr>
      <vt:lpstr>NRPA vs. SLZ</vt:lpstr>
      <vt:lpstr>Basic Review Standards- Question</vt:lpstr>
      <vt:lpstr>NRPA &amp; SLZ </vt:lpstr>
      <vt:lpstr>PowerPoint Presentation</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 Colin A</dc:creator>
  <cp:lastModifiedBy>Margaret Camden</cp:lastModifiedBy>
  <cp:revision>4</cp:revision>
  <dcterms:created xsi:type="dcterms:W3CDTF">2024-01-10T20:21:09Z</dcterms:created>
  <dcterms:modified xsi:type="dcterms:W3CDTF">2024-10-24T19:29:05Z</dcterms:modified>
</cp:coreProperties>
</file>