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2" r:id="rId3"/>
    <p:sldId id="265" r:id="rId4"/>
    <p:sldId id="364" r:id="rId5"/>
    <p:sldId id="365" r:id="rId6"/>
    <p:sldId id="366" r:id="rId7"/>
    <p:sldId id="368" r:id="rId8"/>
    <p:sldId id="372" r:id="rId9"/>
    <p:sldId id="373" r:id="rId10"/>
    <p:sldId id="374" r:id="rId11"/>
    <p:sldId id="370" r:id="rId12"/>
    <p:sldId id="371" r:id="rId13"/>
    <p:sldId id="3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229"/>
    <a:srgbClr val="A2D901"/>
    <a:srgbClr val="4169FF"/>
    <a:srgbClr val="3B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75" autoAdjust="0"/>
  </p:normalViewPr>
  <p:slideViewPr>
    <p:cSldViewPr snapToGrid="0">
      <p:cViewPr varScale="1">
        <p:scale>
          <a:sx n="45" d="100"/>
          <a:sy n="45" d="100"/>
        </p:scale>
        <p:origin x="11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 Black" panose="020B0A04020102020204" pitchFamily="34" charset="0"/>
              </a:rPr>
              <a:t>Average Price/Ton of Recyclables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8025751072961373E-2"/>
                  <c:y val="-4.099728850055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5-42EC-9194-4595A719CCE8}"/>
                </c:ext>
              </c:extLst>
            </c:dLbl>
            <c:dLbl>
              <c:idx val="2"/>
              <c:layout>
                <c:manualLayout>
                  <c:x val="-2.9152757908122745E-2"/>
                  <c:y val="-3.6309880484013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5-42EC-9194-4595A719CCE8}"/>
                </c:ext>
              </c:extLst>
            </c:dLbl>
            <c:dLbl>
              <c:idx val="5"/>
              <c:layout>
                <c:manualLayout>
                  <c:x val="-1.6436178667938384E-2"/>
                  <c:y val="-4.099728850055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5-42EC-9194-4595A719CCE8}"/>
                </c:ext>
              </c:extLst>
            </c:dLbl>
            <c:dLbl>
              <c:idx val="8"/>
              <c:layout>
                <c:manualLayout>
                  <c:x val="-3.5511047528215024E-2"/>
                  <c:y val="-3.396617647574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5-42EC-9194-4595A719CCE8}"/>
                </c:ext>
              </c:extLst>
            </c:dLbl>
            <c:dLbl>
              <c:idx val="10"/>
              <c:layout>
                <c:manualLayout>
                  <c:x val="-1.0077889047846246E-2"/>
                  <c:y val="-3.396617647574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15-42EC-9194-4595A719CCE8}"/>
                </c:ext>
              </c:extLst>
            </c:dLbl>
            <c:dLbl>
              <c:idx val="12"/>
              <c:layout>
                <c:manualLayout>
                  <c:x val="-3.3921475123191977E-2"/>
                  <c:y val="-2.9278768459206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15-42EC-9194-4595A719CCE8}"/>
                </c:ext>
              </c:extLst>
            </c:dLbl>
            <c:dLbl>
              <c:idx val="13"/>
              <c:layout>
                <c:manualLayout>
                  <c:x val="-3.8690192338261008E-2"/>
                  <c:y val="-2.9278768459206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15-42EC-9194-4595A719C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Sheet1!$B$2:$B$16</c:f>
              <c:numCache>
                <c:formatCode>"$"#,##0</c:formatCode>
                <c:ptCount val="15"/>
                <c:pt idx="0">
                  <c:v>107</c:v>
                </c:pt>
                <c:pt idx="1">
                  <c:v>72</c:v>
                </c:pt>
                <c:pt idx="2">
                  <c:v>82</c:v>
                </c:pt>
                <c:pt idx="3">
                  <c:v>105</c:v>
                </c:pt>
                <c:pt idx="4">
                  <c:v>103</c:v>
                </c:pt>
                <c:pt idx="5">
                  <c:v>69</c:v>
                </c:pt>
                <c:pt idx="6">
                  <c:v>72</c:v>
                </c:pt>
                <c:pt idx="7">
                  <c:v>63</c:v>
                </c:pt>
                <c:pt idx="8">
                  <c:v>60</c:v>
                </c:pt>
                <c:pt idx="9">
                  <c:v>93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39</c:v>
                </c:pt>
                <c:pt idx="14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15-42EC-9194-4595A719C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8526176"/>
        <c:axId val="1208527840"/>
      </c:lineChart>
      <c:catAx>
        <c:axId val="120852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8527840"/>
        <c:crosses val="autoZero"/>
        <c:auto val="1"/>
        <c:lblAlgn val="ctr"/>
        <c:lblOffset val="100"/>
        <c:noMultiLvlLbl val="0"/>
      </c:catAx>
      <c:valAx>
        <c:axId val="12085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852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29B7-B3BE-4404-B6E7-F4EA80D1F495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D03FF-06E2-403A-93A9-33D52E172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Mission – municipally owned non-profit.  As long as we cover costs, we’re good.  Meet the mission – will talk about each part of our org that focuses on this.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Mention pic from Open House…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2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Also recover post-burn metal as part of the WTE process before it goes to our LF, which is only 3 miles down the road.  Lucky to have it close by, close to urban center.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Careful about what we put into our LF – recover all that we can to save space.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LFs in Maine and especially in SNE are filling up – ours would have been full long ago if not for the 90% reduction in volume thru WTE mentioned earlier!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3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Education is the ecomaine difference.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reached 73K+ last year, and we’re on pace to do it again this year.  Thru all sorts of activities, education, programming, grants, contests, media, and more!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 FTEs plus me plus interns.  Big time dedication to community outreach.  Not unique in the industry, but it’s not too common,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you for the chance to talk about ecomaine – I welcome your Q’s.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03FF-06E2-403A-93A9-33D52E172D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Services, facilities, &amp; programs – 35-40K tons of RCY, 175-180K tons of MSW + 264-acre landfill.</a:t>
            </a:r>
          </a:p>
          <a:p>
            <a:endParaRPr lang="en-US" dirty="0"/>
          </a:p>
          <a:p>
            <a:r>
              <a:rPr lang="en-US" dirty="0"/>
              <a:t>Reached more than </a:t>
            </a:r>
            <a:r>
              <a:rPr lang="en-US" b="1" dirty="0"/>
              <a:t>73,000</a:t>
            </a:r>
            <a:r>
              <a:rPr lang="en-US" dirty="0"/>
              <a:t> people last year! </a:t>
            </a:r>
          </a:p>
          <a:p>
            <a:endParaRPr lang="en-US" dirty="0"/>
          </a:p>
          <a:p>
            <a:r>
              <a:rPr lang="en-US" dirty="0"/>
              <a:t>Education now offered virtually as well!  Will briefly describe each facet of our organization.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10F69-7D6D-5B4B-BE72-C19C3B25C0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8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Communities – a regional effort.  And growing.  Even as far as Swanville, Blue Hill/Surry, and Lamoine via the DM&amp;J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5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is the goal.  Waste Hierarchy is what we strive for – state statute, EPA guidance…  Preference for landfill diversion.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4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These are the scrap commodities we accept.  There are markets for all of them – will talk about pricing on my next slide, but we are moving all materials to end markets.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Cardboard passed mixed paper for the first time last year – home delivery/pandemic impact.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(Talk about difference of glass)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4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past year has been lower again, but this is cyclical, and the economics are secondary – RCY is primarily a landfill diversion strategy, then used to meet manufacturing production needs, then as a revenue generator.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8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Ecomaine also serves as a consolidation point for Agri-Cycle, which does anaerobic digestion (not composting)  -- Process description.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Mostly businesses – Hannaford, schools, corporate cafeterias, etc.  But a couple of </a:t>
            </a:r>
            <a:r>
              <a:rPr lang="en-US" dirty="0" err="1"/>
              <a:t>muni’s</a:t>
            </a:r>
            <a:r>
              <a:rPr lang="en-US" dirty="0"/>
              <a:t>, too.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1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WTE is up one step from LF on Hierarchy, mainly due to better energy recovery, reduction in volume, and better GHG mitigation (LFs = methane).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Benefits are that we’re generating more electricity, landfilling less, and releasing fewer GHGs thru WTE.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All while controlling for pollution…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0F69-7D6D-5B4B-BE72-C19C3B25C0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6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…we monitor for several pollutants and are proud to be under all state and federally-mandated limits – oftentimes VERY far below those limits.  </a:t>
            </a:r>
          </a:p>
          <a:p>
            <a:endParaRPr lang="en-US" dirty="0"/>
          </a:p>
          <a:p>
            <a:r>
              <a:rPr lang="en-US" dirty="0"/>
              <a:t>We are certified ISO 14001 for EMS and ISO 45001 for safety – we are externally audited and take this extremely seriously.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03FF-06E2-403A-93A9-33D52E172D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9A2E44-496B-77DB-D56D-78137A584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175" y="6041362"/>
            <a:ext cx="127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ecomaine.org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0F134C-A1F8-3F0F-1BFD-6A683D6B4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91C2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4C425-4147-4B18-B88F-F3BF3858B9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8BD9951-F324-936E-5062-84AD50DDE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0" y="6041362"/>
            <a:ext cx="365125" cy="36512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DCD757A-254B-2DD7-9BDB-7F95946D3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734" y="5994227"/>
            <a:ext cx="874312" cy="874312"/>
          </a:xfrm>
          <a:prstGeom prst="rect">
            <a:avLst/>
          </a:prstGeom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AA70813-2514-1336-1967-688FFBC4F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43" y="6478518"/>
            <a:ext cx="1784808" cy="3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ecomaine.org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ecomaine.org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754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ecomaine.org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3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ecomaine.org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52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ecomaine.org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ecomaine.org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ecomaine.org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7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ecomaine.org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4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9896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11313"/>
            <a:ext cx="8596668" cy="443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175" y="6041362"/>
            <a:ext cx="127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ecomaine.org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91C2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4C425-4147-4B18-B88F-F3BF3858B9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39A35A6-7B96-B120-91D9-4594263F3E4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0" y="6041362"/>
            <a:ext cx="365125" cy="36512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6B7E8E6-842C-9706-89A6-40FD5E92F3F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734" y="5994227"/>
            <a:ext cx="874312" cy="874312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74C49E-45B8-3A45-11C9-5EDF14A7BAD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437" y="47172"/>
            <a:ext cx="2246158" cy="354419"/>
          </a:xfrm>
          <a:prstGeom prst="rect">
            <a:avLst/>
          </a:prstGeom>
        </p:spPr>
      </p:pic>
      <p:pic>
        <p:nvPicPr>
          <p:cNvPr id="14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9550AF2-53C3-9CF6-E89E-F2B0EBE34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43" y="6478518"/>
            <a:ext cx="1784808" cy="3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0432-B4B1-C7F4-81EE-D895A108F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484011"/>
            <a:ext cx="7766936" cy="1749070"/>
          </a:xfrm>
        </p:spPr>
        <p:txBody>
          <a:bodyPr/>
          <a:lstStyle/>
          <a:p>
            <a:r>
              <a:rPr lang="en-US" dirty="0"/>
              <a:t>Sustainable Waste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5A736-60B1-38DD-B07E-C9742EDD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3309360"/>
            <a:ext cx="7766936" cy="20646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i="1" dirty="0"/>
              <a:t>ecomaine’s services, strategies, and tools for resident engagement </a:t>
            </a:r>
          </a:p>
          <a:p>
            <a:pPr>
              <a:spcBef>
                <a:spcPts val="0"/>
              </a:spcBef>
            </a:pPr>
            <a:r>
              <a:rPr lang="en-US" i="1" dirty="0"/>
              <a:t>toward landfill diversion based on the solid waste hierarchy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Matt Grondin, Director of Communications &amp; Public Affairs</a:t>
            </a:r>
            <a:endParaRPr lang="en-US" i="1" dirty="0"/>
          </a:p>
          <a:p>
            <a:pPr>
              <a:spcBef>
                <a:spcPts val="600"/>
              </a:spcBef>
            </a:pPr>
            <a:r>
              <a:rPr lang="en-US" i="1" dirty="0"/>
              <a:t>March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7ADE6-995C-B7D9-3AB6-65D6066AE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E951A8A8-B3F9-D2B3-4C0B-2B5C2338E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0" y="0"/>
            <a:ext cx="6830582" cy="1783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0E7A9-8FB0-D9DC-0EF2-603FD5BE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32033"/>
            <a:ext cx="128027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1A10-4896-D0CC-E2AD-07D37C3E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3083"/>
            <a:ext cx="8596668" cy="1320800"/>
          </a:xfrm>
        </p:spPr>
        <p:txBody>
          <a:bodyPr/>
          <a:lstStyle/>
          <a:p>
            <a:r>
              <a:rPr lang="en-US" dirty="0"/>
              <a:t>Environmental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FDB10-AAF2-20EE-8796-FE55376F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D89FF-5299-296A-B778-B385B989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95E25-0686-F656-45F7-785A61128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95" y="1128632"/>
            <a:ext cx="9481481" cy="49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5" y="134750"/>
            <a:ext cx="8383347" cy="774819"/>
          </a:xfrm>
        </p:spPr>
        <p:txBody>
          <a:bodyPr>
            <a:noAutofit/>
          </a:bodyPr>
          <a:lstStyle/>
          <a:p>
            <a:r>
              <a:rPr lang="en-US" sz="4800" b="1" dirty="0" err="1"/>
              <a:t>Ashfill</a:t>
            </a:r>
            <a:r>
              <a:rPr lang="en-US" sz="4800" b="1" dirty="0"/>
              <a:t> / Landfill</a:t>
            </a:r>
            <a:endParaRPr lang="en-US" sz="4800" b="1" dirty="0">
              <a:solidFill>
                <a:srgbClr val="2F842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76CB5-F3E9-CF1F-0157-CF9F3D9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310EB-DA5F-7F0A-6412-88D11070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pic>
        <p:nvPicPr>
          <p:cNvPr id="4" name="Picture 3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A0520DC1-DEE1-0A7C-D4B2-9C518ECC2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8" y="907847"/>
            <a:ext cx="8692881" cy="48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5" y="134750"/>
            <a:ext cx="8383347" cy="774819"/>
          </a:xfrm>
        </p:spPr>
        <p:txBody>
          <a:bodyPr>
            <a:noAutofit/>
          </a:bodyPr>
          <a:lstStyle/>
          <a:p>
            <a:r>
              <a:rPr lang="en-US" sz="4800" b="1" dirty="0"/>
              <a:t>Outreach</a:t>
            </a:r>
            <a:endParaRPr lang="en-US" sz="4800" b="1" dirty="0">
              <a:solidFill>
                <a:srgbClr val="2F842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76CB5-F3E9-CF1F-0157-CF9F3D9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310EB-DA5F-7F0A-6412-88D11070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pic>
        <p:nvPicPr>
          <p:cNvPr id="3" name="Picture 2" descr="A picture containing person, indoor, people&#10;&#10;Description automatically generated">
            <a:extLst>
              <a:ext uri="{FF2B5EF4-FFF2-40B4-BE49-F238E27FC236}">
                <a16:creationId xmlns:a16="http://schemas.microsoft.com/office/drawing/2014/main" id="{095AE51E-31FA-9A75-3647-F1322A465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089" y="2833803"/>
            <a:ext cx="3018148" cy="4024198"/>
          </a:xfrm>
          <a:prstGeom prst="rect">
            <a:avLst/>
          </a:prstGeom>
        </p:spPr>
      </p:pic>
      <p:pic>
        <p:nvPicPr>
          <p:cNvPr id="4" name="Picture 3" descr="A picture containing sky, outdoor, tree, ground&#10;&#10;Description automatically generated">
            <a:extLst>
              <a:ext uri="{FF2B5EF4-FFF2-40B4-BE49-F238E27FC236}">
                <a16:creationId xmlns:a16="http://schemas.microsoft.com/office/drawing/2014/main" id="{46383298-899E-71B8-F4AD-A53069420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584" y="2833803"/>
            <a:ext cx="2280560" cy="2274225"/>
          </a:xfrm>
          <a:prstGeom prst="rect">
            <a:avLst/>
          </a:prstGeom>
        </p:spPr>
      </p:pic>
      <p:pic>
        <p:nvPicPr>
          <p:cNvPr id="5" name="Picture 4" descr="A person speaking to 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CC9F094-336F-DCAA-7629-4C5CA16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089" y="134750"/>
            <a:ext cx="3873357" cy="25773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A527DC5-0405-0C3C-86CD-11C613C73067}"/>
              </a:ext>
            </a:extLst>
          </p:cNvPr>
          <p:cNvGrpSpPr/>
          <p:nvPr/>
        </p:nvGrpSpPr>
        <p:grpSpPr>
          <a:xfrm>
            <a:off x="96977" y="905324"/>
            <a:ext cx="3945893" cy="2333543"/>
            <a:chOff x="96977" y="905324"/>
            <a:chExt cx="3945893" cy="2333543"/>
          </a:xfrm>
        </p:grpSpPr>
        <p:pic>
          <p:nvPicPr>
            <p:cNvPr id="12" name="Picture 11" descr="A picture containing outdoor, person, tree&#10;&#10;Description automatically generated">
              <a:extLst>
                <a:ext uri="{FF2B5EF4-FFF2-40B4-BE49-F238E27FC236}">
                  <a16:creationId xmlns:a16="http://schemas.microsoft.com/office/drawing/2014/main" id="{BCADB8A5-6779-C126-73FD-6E56A7900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77" y="1184802"/>
              <a:ext cx="3644807" cy="2054065"/>
            </a:xfrm>
            <a:prstGeom prst="rect">
              <a:avLst/>
            </a:prstGeom>
          </p:spPr>
        </p:pic>
        <p:pic>
          <p:nvPicPr>
            <p:cNvPr id="10" name="Picture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26CFFE6-BB94-DF70-240D-CE964483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7248">
              <a:off x="2151133" y="905324"/>
              <a:ext cx="1891737" cy="1418802"/>
            </a:xfrm>
            <a:prstGeom prst="rect">
              <a:avLst/>
            </a:prstGeom>
          </p:spPr>
        </p:pic>
      </p:grpSp>
      <p:pic>
        <p:nvPicPr>
          <p:cNvPr id="14" name="Picture 13" descr="A group of people wearing safety vests&#10;&#10;Description automatically generated with low confidence">
            <a:extLst>
              <a:ext uri="{FF2B5EF4-FFF2-40B4-BE49-F238E27FC236}">
                <a16:creationId xmlns:a16="http://schemas.microsoft.com/office/drawing/2014/main" id="{03B11762-42D0-9BAB-2560-7758704DE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7" y="3284539"/>
            <a:ext cx="3644807" cy="2733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E8BA17-D119-392B-43EF-2927D50D3B4B}"/>
              </a:ext>
            </a:extLst>
          </p:cNvPr>
          <p:cNvSpPr txBox="1"/>
          <p:nvPr/>
        </p:nvSpPr>
        <p:spPr>
          <a:xfrm>
            <a:off x="9532883" y="459099"/>
            <a:ext cx="2659117" cy="51706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Presentations</a:t>
            </a:r>
          </a:p>
          <a:p>
            <a:pPr algn="ctr"/>
            <a:r>
              <a:rPr lang="en-US" sz="1500" b="1" dirty="0"/>
              <a:t>Tours</a:t>
            </a:r>
          </a:p>
          <a:p>
            <a:pPr algn="ctr"/>
            <a:r>
              <a:rPr lang="en-US" sz="1500" b="1" dirty="0"/>
              <a:t>Tabling at Events</a:t>
            </a:r>
          </a:p>
          <a:p>
            <a:pPr algn="ctr"/>
            <a:r>
              <a:rPr lang="en-US" sz="1500" b="1" dirty="0"/>
              <a:t>Grants</a:t>
            </a:r>
          </a:p>
          <a:p>
            <a:pPr algn="ctr"/>
            <a:r>
              <a:rPr lang="en-US" sz="1500" b="1" dirty="0"/>
              <a:t>Painting Contest</a:t>
            </a:r>
          </a:p>
          <a:p>
            <a:pPr algn="ctr"/>
            <a:r>
              <a:rPr lang="en-US" sz="1500" b="1" dirty="0"/>
              <a:t>Eco-Excellence Awards</a:t>
            </a:r>
          </a:p>
          <a:p>
            <a:pPr algn="ctr"/>
            <a:r>
              <a:rPr lang="en-US" sz="1500" b="1" dirty="0"/>
              <a:t>Upcycle Challenge</a:t>
            </a:r>
          </a:p>
          <a:p>
            <a:pPr algn="ctr"/>
            <a:r>
              <a:rPr lang="en-US" sz="1500" b="1" dirty="0"/>
              <a:t>Tagging Program</a:t>
            </a:r>
          </a:p>
          <a:p>
            <a:pPr algn="ctr"/>
            <a:r>
              <a:rPr lang="en-US" sz="1500" b="1" dirty="0"/>
              <a:t>Open House</a:t>
            </a:r>
          </a:p>
          <a:p>
            <a:pPr algn="ctr"/>
            <a:r>
              <a:rPr lang="en-US" sz="1500" b="1" dirty="0"/>
              <a:t>Master Recycler Course</a:t>
            </a:r>
          </a:p>
          <a:p>
            <a:pPr algn="ctr"/>
            <a:r>
              <a:rPr lang="en-US" sz="1500" b="1" dirty="0"/>
              <a:t>Activities</a:t>
            </a:r>
          </a:p>
          <a:p>
            <a:pPr algn="ctr"/>
            <a:r>
              <a:rPr lang="en-US" sz="1500" b="1" dirty="0"/>
              <a:t>Waste Audits</a:t>
            </a:r>
          </a:p>
          <a:p>
            <a:pPr algn="ctr"/>
            <a:r>
              <a:rPr lang="en-US" sz="1500" b="1" dirty="0"/>
              <a:t>In Schools</a:t>
            </a:r>
          </a:p>
          <a:p>
            <a:pPr algn="ctr"/>
            <a:r>
              <a:rPr lang="en-US" sz="1500" b="1" dirty="0"/>
              <a:t>At Transfer Stations</a:t>
            </a:r>
          </a:p>
          <a:p>
            <a:pPr algn="ctr"/>
            <a:r>
              <a:rPr lang="en-US" sz="1500" b="1" dirty="0"/>
              <a:t>Town Meetings</a:t>
            </a:r>
          </a:p>
          <a:p>
            <a:pPr algn="ctr"/>
            <a:r>
              <a:rPr lang="en-US" sz="1500" b="1" dirty="0"/>
              <a:t>Community Days</a:t>
            </a:r>
          </a:p>
          <a:p>
            <a:pPr algn="ctr"/>
            <a:r>
              <a:rPr lang="en-US" sz="1500" b="1" dirty="0"/>
              <a:t>Libraries</a:t>
            </a:r>
          </a:p>
          <a:p>
            <a:pPr algn="ctr"/>
            <a:r>
              <a:rPr lang="en-US" sz="1500" b="1" dirty="0"/>
              <a:t>Community Centers</a:t>
            </a:r>
          </a:p>
          <a:p>
            <a:pPr algn="ctr"/>
            <a:r>
              <a:rPr lang="en-US" sz="1500" b="1" dirty="0"/>
              <a:t>Recyclopedia</a:t>
            </a:r>
          </a:p>
          <a:p>
            <a:pPr algn="ctr"/>
            <a:r>
              <a:rPr lang="en-US" sz="1500" b="1" dirty="0"/>
              <a:t>Info &amp; Resources</a:t>
            </a:r>
          </a:p>
          <a:p>
            <a:pPr algn="ctr"/>
            <a:r>
              <a:rPr lang="en-US" sz="1500" b="1" dirty="0"/>
              <a:t>Social Media</a:t>
            </a:r>
          </a:p>
          <a:p>
            <a:pPr algn="ctr"/>
            <a:r>
              <a:rPr lang="en-US" sz="1500" b="1" dirty="0"/>
              <a:t>Community TV Videos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838F7C-2C05-4E10-CE40-B87D07780DE9}"/>
              </a:ext>
            </a:extLst>
          </p:cNvPr>
          <p:cNvSpPr txBox="1"/>
          <p:nvPr/>
        </p:nvSpPr>
        <p:spPr>
          <a:xfrm>
            <a:off x="9532376" y="5667293"/>
            <a:ext cx="2659624" cy="12003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Courtesy of: </a:t>
            </a:r>
          </a:p>
          <a:p>
            <a:pPr algn="ctr"/>
            <a:r>
              <a:rPr lang="en-US" b="1" dirty="0"/>
              <a:t>Three Full-Time </a:t>
            </a:r>
          </a:p>
          <a:p>
            <a:pPr algn="ctr"/>
            <a:r>
              <a:rPr lang="en-US" b="1" dirty="0"/>
              <a:t>Education Staff &amp; Additional Interns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335E5B3A-55B1-BD82-007C-349B063D7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329" y="5229686"/>
            <a:ext cx="1508234" cy="15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2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kids stand near each other holding teddy bears&#10;&#10;Description automatically generated with low confidence">
            <a:extLst>
              <a:ext uri="{FF2B5EF4-FFF2-40B4-BE49-F238E27FC236}">
                <a16:creationId xmlns:a16="http://schemas.microsoft.com/office/drawing/2014/main" id="{60412B1D-B0F6-D625-51F6-0FE9E38C15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74666" cy="5884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F1726-1B50-7043-C907-B0873D2C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26"/>
            <a:ext cx="3533557" cy="85739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62E4A-BC18-A59D-23E5-6660B550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25FF5-53EC-A49D-5151-6654EBB4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5B763-F0A1-4AA3-B068-ADF6ABD3F08E}"/>
              </a:ext>
            </a:extLst>
          </p:cNvPr>
          <p:cNvSpPr txBox="1"/>
          <p:nvPr/>
        </p:nvSpPr>
        <p:spPr>
          <a:xfrm>
            <a:off x="6478166" y="973951"/>
            <a:ext cx="4908331" cy="224676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Matt Grondin</a:t>
            </a:r>
          </a:p>
          <a:p>
            <a:pPr algn="ctr"/>
            <a:r>
              <a:rPr lang="en-US" sz="2800" b="1" dirty="0"/>
              <a:t>Director of Communications &amp; Public Affairs</a:t>
            </a:r>
          </a:p>
          <a:p>
            <a:pPr algn="ctr"/>
            <a:r>
              <a:rPr lang="en-US" sz="2800" b="1" dirty="0"/>
              <a:t>207-523-3108</a:t>
            </a:r>
          </a:p>
          <a:p>
            <a:pPr algn="ctr"/>
            <a:r>
              <a:rPr lang="en-US" sz="2800" b="1" dirty="0"/>
              <a:t>grondin@ecomaine.org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8F3AF227-D230-5591-12CE-0AC1FA009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47" y="3218798"/>
            <a:ext cx="2690967" cy="7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0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48" y="428425"/>
            <a:ext cx="4261161" cy="1320800"/>
          </a:xfrm>
        </p:spPr>
        <p:txBody>
          <a:bodyPr>
            <a:normAutofit/>
          </a:bodyPr>
          <a:lstStyle/>
          <a:p>
            <a:r>
              <a:rPr lang="en-US" sz="4800" dirty="0"/>
              <a:t>Our 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839" y="1449290"/>
            <a:ext cx="4156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ecomaine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 provides comprehensive long-term solid waste solutions in a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environmentally responsible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economically sound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manner, and is a leader in raising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public awareness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of sustainable waste management strategies.</a:t>
            </a:r>
          </a:p>
        </p:txBody>
      </p:sp>
      <p:pic>
        <p:nvPicPr>
          <p:cNvPr id="15" name="Picture 14" descr="A person holding a sign&#10;&#10;Description automatically generated">
            <a:extLst>
              <a:ext uri="{FF2B5EF4-FFF2-40B4-BE49-F238E27FC236}">
                <a16:creationId xmlns:a16="http://schemas.microsoft.com/office/drawing/2014/main" id="{B4CDCF81-8B73-4820-B308-9D108E6B08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059" y="1088825"/>
            <a:ext cx="4825542" cy="37679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56930" y="4856742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The annual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ecomaine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Open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21698-DDA6-9AD7-37C2-2A1D7D81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5" y="6032033"/>
            <a:ext cx="1280271" cy="36579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61E26-7071-C247-0056-4C66BF10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368" y="707824"/>
            <a:ext cx="4038600" cy="5561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73 Communities </a:t>
            </a:r>
          </a:p>
          <a:p>
            <a:pPr marL="0" indent="0">
              <a:buNone/>
            </a:pPr>
            <a:r>
              <a:rPr lang="en-US" sz="1400" b="1" dirty="0"/>
              <a:t>~450,000 people</a:t>
            </a:r>
          </a:p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1400" b="1" dirty="0"/>
              <a:t>Facilities: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Single-Sort Recycling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Food Waste / Organics Recovery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Waste-To-Energy Plant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Landfill/</a:t>
            </a:r>
            <a:r>
              <a:rPr lang="en-US" sz="1400" dirty="0" err="1"/>
              <a:t>Ashfill</a:t>
            </a:r>
            <a:endParaRPr lang="en-US" sz="14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400" b="1" dirty="0"/>
              <a:t>Programs: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Tours &amp; School Presentations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School Grants &amp; Outreach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Earned &amp; Paid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Social &amp; Digital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Fairs and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A2D901"/>
                </a:solidFill>
              </a:rPr>
              <a:t>Now offered virtually!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485" y="170307"/>
            <a:ext cx="568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A2D901"/>
                </a:solidFill>
                <a:latin typeface="Arial Black" panose="020B0A04020102020204" pitchFamily="34" charset="0"/>
              </a:rPr>
              <a:t>Facilities &amp;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45" y="816638"/>
            <a:ext cx="4541627" cy="317903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 descr="A group of people standing in front of a large crowd of people&#10;&#10;Description automatically generated">
            <a:extLst>
              <a:ext uri="{FF2B5EF4-FFF2-40B4-BE49-F238E27FC236}">
                <a16:creationId xmlns:a16="http://schemas.microsoft.com/office/drawing/2014/main" id="{AEF86147-F56D-4F43-A6AF-FEC1FF571C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574" y="3170780"/>
            <a:ext cx="3625516" cy="271913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FE40B-7B65-E226-CF99-5449DA33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24" y="6041362"/>
            <a:ext cx="1280271" cy="365792"/>
          </a:xfrm>
          <a:prstGeom prst="rect">
            <a:avLst/>
          </a:prstGeom>
        </p:spPr>
      </p:pic>
      <p:pic>
        <p:nvPicPr>
          <p:cNvPr id="10" name="Picture 9" descr="A group of people wearing safety vests&#10;&#10;Description automatically generated with low confidence">
            <a:extLst>
              <a:ext uri="{FF2B5EF4-FFF2-40B4-BE49-F238E27FC236}">
                <a16:creationId xmlns:a16="http://schemas.microsoft.com/office/drawing/2014/main" id="{F412667E-FC30-E724-6995-9F455D39E1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509" y="3546941"/>
            <a:ext cx="3123968" cy="234297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AC4DBF-98DE-ADEB-8161-4A9B2FCC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1825D-C5ED-4E72-BDBA-1152975B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65B3-9455-6D47-98C8-2C13294E0E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98787-788E-184D-16DD-5EC825BC4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96" y="6041362"/>
            <a:ext cx="1280271" cy="365792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301C57D-B1A8-8CD2-2AFA-8AF78C042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27" y="222190"/>
            <a:ext cx="6986188" cy="55889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2858F1-C8B7-F865-674C-F1DDA04AD46B}"/>
              </a:ext>
            </a:extLst>
          </p:cNvPr>
          <p:cNvSpPr txBox="1">
            <a:spLocks/>
          </p:cNvSpPr>
          <p:nvPr/>
        </p:nvSpPr>
        <p:spPr>
          <a:xfrm rot="16200000">
            <a:off x="-1133745" y="2356265"/>
            <a:ext cx="5588951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/>
              <a:t>Our </a:t>
            </a:r>
            <a:r>
              <a:rPr lang="en-US" sz="5200" dirty="0"/>
              <a:t>Members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8377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04" y="218043"/>
            <a:ext cx="7607844" cy="71000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</a:rPr>
              <a:t>Solid Waste Hierarchy</a:t>
            </a:r>
            <a:endParaRPr lang="en-US" sz="4800" b="1" dirty="0">
              <a:solidFill>
                <a:srgbClr val="2F842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6606A-FF5A-43C0-A72B-14517B5881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197" y="970659"/>
            <a:ext cx="4608961" cy="4608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310EB-DA5F-7F0A-6412-88D11070F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76CB5-F3E9-CF1F-0157-CF9F3D9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ow The 'Great Seal Of The State Of Maine' Came To Be | Maine Public">
            <a:extLst>
              <a:ext uri="{FF2B5EF4-FFF2-40B4-BE49-F238E27FC236}">
                <a16:creationId xmlns:a16="http://schemas.microsoft.com/office/drawing/2014/main" id="{5D52CF91-7EDC-DB7D-743C-929685D9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10" y="2085137"/>
            <a:ext cx="1859929" cy="23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6E2DE3-BD69-2C17-ADBB-26AEC162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158" y="2328729"/>
            <a:ext cx="2200542" cy="22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6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5" y="134750"/>
            <a:ext cx="8383347" cy="774819"/>
          </a:xfrm>
        </p:spPr>
        <p:txBody>
          <a:bodyPr>
            <a:noAutofit/>
          </a:bodyPr>
          <a:lstStyle/>
          <a:p>
            <a:r>
              <a:rPr lang="en-US" sz="4800" b="1" dirty="0"/>
              <a:t>Single Sort Recycling</a:t>
            </a:r>
            <a:endParaRPr lang="en-US" sz="4800" b="1" dirty="0">
              <a:solidFill>
                <a:srgbClr val="2F842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76CB5-F3E9-CF1F-0157-CF9F3D9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310EB-DA5F-7F0A-6412-88D11070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pic>
        <p:nvPicPr>
          <p:cNvPr id="4" name="Picture 3" descr="A picture containing building, outdoor, sky, grass&#10;&#10;Description automatically generated">
            <a:extLst>
              <a:ext uri="{FF2B5EF4-FFF2-40B4-BE49-F238E27FC236}">
                <a16:creationId xmlns:a16="http://schemas.microsoft.com/office/drawing/2014/main" id="{557027C6-B5A7-337D-677A-A0A75257D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566" y="909569"/>
            <a:ext cx="9564414" cy="3375676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F6AFA58-E49E-CDB4-ECEB-45F3FF662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15" y="979315"/>
            <a:ext cx="1407962" cy="140796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300F7F1-F389-55DD-5CDF-F760F0128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971" y="2402685"/>
            <a:ext cx="1407962" cy="1407962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EB7443F2-CF45-6053-6223-8E530313C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91" y="4466576"/>
            <a:ext cx="1574786" cy="157478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F99417-1ABD-72E1-7B34-A79814FF05CB}"/>
              </a:ext>
            </a:extLst>
          </p:cNvPr>
          <p:cNvGrpSpPr/>
          <p:nvPr/>
        </p:nvGrpSpPr>
        <p:grpSpPr>
          <a:xfrm>
            <a:off x="-15456" y="3894712"/>
            <a:ext cx="1407962" cy="1492902"/>
            <a:chOff x="4052142" y="4641163"/>
            <a:chExt cx="1407962" cy="149290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137E02-4CD6-5C0C-B8CA-5A715F91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142" y="4641163"/>
              <a:ext cx="1407962" cy="1407962"/>
            </a:xfrm>
            <a:prstGeom prst="rect">
              <a:avLst/>
            </a:prstGeom>
          </p:spPr>
        </p:pic>
        <p:pic>
          <p:nvPicPr>
            <p:cNvPr id="27" name="Picture 2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6B62CBF-00BD-4B60-52D0-8195169FB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229658">
              <a:off x="4208163" y="5283645"/>
              <a:ext cx="797853" cy="90298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F42155-F5D2-64D8-C1B6-C6569DD08686}"/>
              </a:ext>
            </a:extLst>
          </p:cNvPr>
          <p:cNvGrpSpPr/>
          <p:nvPr/>
        </p:nvGrpSpPr>
        <p:grpSpPr>
          <a:xfrm>
            <a:off x="3270069" y="4479432"/>
            <a:ext cx="2047637" cy="1646483"/>
            <a:chOff x="10064783" y="1222576"/>
            <a:chExt cx="5396760" cy="4373434"/>
          </a:xfrm>
        </p:grpSpPr>
        <p:pic>
          <p:nvPicPr>
            <p:cNvPr id="34" name="Picture 33" descr="A picture containing cup, bin&#10;&#10;Description automatically generated">
              <a:extLst>
                <a:ext uri="{FF2B5EF4-FFF2-40B4-BE49-F238E27FC236}">
                  <a16:creationId xmlns:a16="http://schemas.microsoft.com/office/drawing/2014/main" id="{B07319DE-FCBD-8B6B-D515-68CC10872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2"/>
            <a:stretch/>
          </p:blipFill>
          <p:spPr>
            <a:xfrm>
              <a:off x="12354713" y="1222576"/>
              <a:ext cx="3106830" cy="3558597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887109CA-A18C-FCA5-1DF1-CF9BF435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4783" y="1444487"/>
              <a:ext cx="4151523" cy="415152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295302-C577-3CE3-349C-6E348795B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02268" y="1825890"/>
              <a:ext cx="2361846" cy="3657607"/>
            </a:xfrm>
            <a:prstGeom prst="rect">
              <a:avLst/>
            </a:prstGeom>
          </p:spPr>
        </p:pic>
        <p:pic>
          <p:nvPicPr>
            <p:cNvPr id="23" name="Picture 22" descr="Chart, funnel chart&#10;&#10;Description automatically generated">
              <a:extLst>
                <a:ext uri="{FF2B5EF4-FFF2-40B4-BE49-F238E27FC236}">
                  <a16:creationId xmlns:a16="http://schemas.microsoft.com/office/drawing/2014/main" id="{D103BC20-7CD5-ED71-A961-F0C7A99C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30836" y="3358669"/>
              <a:ext cx="2237341" cy="2237341"/>
            </a:xfrm>
            <a:prstGeom prst="rect">
              <a:avLst/>
            </a:prstGeom>
          </p:spPr>
        </p:pic>
        <p:pic>
          <p:nvPicPr>
            <p:cNvPr id="32" name="Picture 31" descr="A picture containing cup, plastic&#10;&#10;Description automatically generated">
              <a:extLst>
                <a:ext uri="{FF2B5EF4-FFF2-40B4-BE49-F238E27FC236}">
                  <a16:creationId xmlns:a16="http://schemas.microsoft.com/office/drawing/2014/main" id="{ABCD50D0-B7B6-B379-83AF-F00C27071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19957" y="3001874"/>
              <a:ext cx="1246971" cy="221683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E75FC36-D0C7-6F7E-B597-8D682FC9B191}"/>
              </a:ext>
            </a:extLst>
          </p:cNvPr>
          <p:cNvSpPr txBox="1"/>
          <p:nvPr/>
        </p:nvSpPr>
        <p:spPr>
          <a:xfrm>
            <a:off x="1003505" y="1579878"/>
            <a:ext cx="17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lang="en-US" sz="2100" dirty="0">
              <a:solidFill>
                <a:srgbClr val="416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DC29C-E850-DBE4-5A74-9FDCE0BC9A51}"/>
              </a:ext>
            </a:extLst>
          </p:cNvPr>
          <p:cNvSpPr txBox="1"/>
          <p:nvPr/>
        </p:nvSpPr>
        <p:spPr>
          <a:xfrm>
            <a:off x="-191114" y="2883269"/>
            <a:ext cx="17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Cardboard</a:t>
            </a:r>
            <a:endParaRPr lang="en-US" sz="2100" dirty="0">
              <a:solidFill>
                <a:srgbClr val="416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96B562-CF25-134F-6824-5BF7F236B633}"/>
              </a:ext>
            </a:extLst>
          </p:cNvPr>
          <p:cNvSpPr txBox="1"/>
          <p:nvPr/>
        </p:nvSpPr>
        <p:spPr>
          <a:xfrm>
            <a:off x="1146359" y="4393921"/>
            <a:ext cx="17807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Cans</a:t>
            </a:r>
          </a:p>
          <a:p>
            <a:pPr algn="ctr"/>
            <a:r>
              <a:rPr lang="en-US" sz="2100" b="1" dirty="0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Foil</a:t>
            </a:r>
          </a:p>
          <a:p>
            <a:pPr algn="ctr"/>
            <a:r>
              <a:rPr lang="en-US" sz="2100" b="1" dirty="0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Pots &amp; Pans</a:t>
            </a:r>
            <a:endParaRPr lang="en-US" sz="2100" dirty="0">
              <a:solidFill>
                <a:srgbClr val="416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60D644-1F88-3B20-01A1-2C33D861BAE5}"/>
              </a:ext>
            </a:extLst>
          </p:cNvPr>
          <p:cNvSpPr txBox="1"/>
          <p:nvPr/>
        </p:nvSpPr>
        <p:spPr>
          <a:xfrm>
            <a:off x="5232773" y="4568418"/>
            <a:ext cx="1890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or Hard Plastic Containers #1-7</a:t>
            </a:r>
            <a:endParaRPr lang="en-US" sz="2100" dirty="0">
              <a:solidFill>
                <a:srgbClr val="416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76141C-299B-A90D-2395-DEACA2C6EB0F}"/>
              </a:ext>
            </a:extLst>
          </p:cNvPr>
          <p:cNvSpPr txBox="1"/>
          <p:nvPr/>
        </p:nvSpPr>
        <p:spPr>
          <a:xfrm>
            <a:off x="7867727" y="4706564"/>
            <a:ext cx="17807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416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Bottles &amp; Jars</a:t>
            </a:r>
            <a:endParaRPr lang="en-US" sz="2100" dirty="0">
              <a:solidFill>
                <a:srgbClr val="416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3A6F424-A87F-F389-04A8-BFDF8EEC8C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0811" y="4290134"/>
            <a:ext cx="2710169" cy="23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5" y="134750"/>
            <a:ext cx="8383347" cy="774819"/>
          </a:xfrm>
        </p:spPr>
        <p:txBody>
          <a:bodyPr>
            <a:noAutofit/>
          </a:bodyPr>
          <a:lstStyle/>
          <a:p>
            <a:r>
              <a:rPr lang="en-US" sz="4800" b="1" dirty="0"/>
              <a:t>Recycling Markets</a:t>
            </a:r>
            <a:endParaRPr lang="en-US" sz="4800" b="1" dirty="0">
              <a:solidFill>
                <a:srgbClr val="2F842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76CB5-F3E9-CF1F-0157-CF9F3D9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310EB-DA5F-7F0A-6412-88D11070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1E3F4A-87A2-3B6F-AB17-70727A528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364313"/>
              </p:ext>
            </p:extLst>
          </p:nvPr>
        </p:nvGraphicFramePr>
        <p:xfrm>
          <a:off x="1375495" y="740633"/>
          <a:ext cx="7989570" cy="541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7C76EB-E404-472A-F419-1D82870C3D29}"/>
              </a:ext>
            </a:extLst>
          </p:cNvPr>
          <p:cNvSpPr txBox="1"/>
          <p:nvPr/>
        </p:nvSpPr>
        <p:spPr>
          <a:xfrm>
            <a:off x="9165021" y="1240221"/>
            <a:ext cx="3026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1C229"/>
                </a:solidFill>
                <a:latin typeface="Arial Black" panose="020B0A04020102020204" pitchFamily="34" charset="0"/>
              </a:rPr>
              <a:t>15 years, full circle!</a:t>
            </a:r>
          </a:p>
        </p:txBody>
      </p:sp>
    </p:spTree>
    <p:extLst>
      <p:ext uri="{BB962C8B-B14F-4D97-AF65-F5344CB8AC3E}">
        <p14:creationId xmlns:p14="http://schemas.microsoft.com/office/powerpoint/2010/main" val="282283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5" y="134750"/>
            <a:ext cx="8383347" cy="774819"/>
          </a:xfrm>
        </p:spPr>
        <p:txBody>
          <a:bodyPr>
            <a:noAutofit/>
          </a:bodyPr>
          <a:lstStyle/>
          <a:p>
            <a:r>
              <a:rPr lang="en-US" sz="4800" b="1" dirty="0"/>
              <a:t>Food Waste / Organics</a:t>
            </a:r>
            <a:endParaRPr lang="en-US" sz="4800" b="1" dirty="0">
              <a:solidFill>
                <a:srgbClr val="2F842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76CB5-F3E9-CF1F-0157-CF9F3D9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310EB-DA5F-7F0A-6412-88D11070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455CBFA-F6ED-915F-16C8-BB3AAF149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6" y="2866293"/>
            <a:ext cx="1804572" cy="30116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968E5F-4502-BADB-C353-B54C0BEED86E}"/>
              </a:ext>
            </a:extLst>
          </p:cNvPr>
          <p:cNvGrpSpPr/>
          <p:nvPr/>
        </p:nvGrpSpPr>
        <p:grpSpPr>
          <a:xfrm>
            <a:off x="2648606" y="980022"/>
            <a:ext cx="4950373" cy="4897956"/>
            <a:chOff x="3300247" y="1026487"/>
            <a:chExt cx="4950373" cy="4897956"/>
          </a:xfrm>
        </p:grpSpPr>
        <p:pic>
          <p:nvPicPr>
            <p:cNvPr id="6" name="Picture 5" descr="A picture containing LEGO, toy, vector graphics&#10;&#10;Description automatically generated">
              <a:extLst>
                <a:ext uri="{FF2B5EF4-FFF2-40B4-BE49-F238E27FC236}">
                  <a16:creationId xmlns:a16="http://schemas.microsoft.com/office/drawing/2014/main" id="{29A192BC-651D-D9EA-97A0-98124D146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0247" y="1026487"/>
              <a:ext cx="4950373" cy="489795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D1A810-78AC-F072-8AE3-60CC1E84C48D}"/>
                </a:ext>
              </a:extLst>
            </p:cNvPr>
            <p:cNvGrpSpPr/>
            <p:nvPr/>
          </p:nvGrpSpPr>
          <p:grpSpPr>
            <a:xfrm>
              <a:off x="4583082" y="3190858"/>
              <a:ext cx="2027925" cy="1350355"/>
              <a:chOff x="4488489" y="3096265"/>
              <a:chExt cx="2027925" cy="1350355"/>
            </a:xfrm>
          </p:grpSpPr>
          <p:pic>
            <p:nvPicPr>
              <p:cNvPr id="10" name="Picture 9" descr="Logo&#10;&#10;Description automatically generated with low confidence">
                <a:extLst>
                  <a:ext uri="{FF2B5EF4-FFF2-40B4-BE49-F238E27FC236}">
                    <a16:creationId xmlns:a16="http://schemas.microsoft.com/office/drawing/2014/main" id="{DF1AB1C1-4150-06C9-4332-7E2BE4043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8489" y="3096265"/>
                <a:ext cx="2027925" cy="529378"/>
              </a:xfrm>
              <a:prstGeom prst="rect">
                <a:avLst/>
              </a:prstGeom>
            </p:spPr>
          </p:pic>
          <p:pic>
            <p:nvPicPr>
              <p:cNvPr id="12" name="Picture 11" descr="Logo&#10;&#10;Description automatically generated">
                <a:extLst>
                  <a:ext uri="{FF2B5EF4-FFF2-40B4-BE49-F238E27FC236}">
                    <a16:creationId xmlns:a16="http://schemas.microsoft.com/office/drawing/2014/main" id="{A7421EBC-B300-0289-1762-19E1410ED4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35549" y="3534104"/>
                <a:ext cx="1133803" cy="912516"/>
              </a:xfrm>
              <a:prstGeom prst="rect">
                <a:avLst/>
              </a:prstGeom>
            </p:spPr>
          </p:pic>
        </p:grpSp>
      </p:grpSp>
      <p:pic>
        <p:nvPicPr>
          <p:cNvPr id="16" name="Picture 15" descr="A picture containing text, person, sale&#10;&#10;Description automatically generated">
            <a:extLst>
              <a:ext uri="{FF2B5EF4-FFF2-40B4-BE49-F238E27FC236}">
                <a16:creationId xmlns:a16="http://schemas.microsoft.com/office/drawing/2014/main" id="{8337F172-3ECF-3E4E-FC8E-F06138F86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61" y="2537710"/>
            <a:ext cx="4453691" cy="33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5" y="134750"/>
            <a:ext cx="8383347" cy="774819"/>
          </a:xfrm>
        </p:spPr>
        <p:txBody>
          <a:bodyPr>
            <a:noAutofit/>
          </a:bodyPr>
          <a:lstStyle/>
          <a:p>
            <a:r>
              <a:rPr lang="en-US" sz="4800" b="1" dirty="0"/>
              <a:t>Waste-to-Energy</a:t>
            </a:r>
            <a:endParaRPr lang="en-US" sz="4800" b="1" dirty="0">
              <a:solidFill>
                <a:srgbClr val="2F842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76CB5-F3E9-CF1F-0157-CF9F3D9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C425-4147-4B18-B88F-F3BF3858B98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310EB-DA5F-7F0A-6412-88D11070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5" y="6049125"/>
            <a:ext cx="1280271" cy="365792"/>
          </a:xfrm>
          <a:prstGeom prst="rect">
            <a:avLst/>
          </a:prstGeom>
        </p:spPr>
      </p:pic>
      <p:pic>
        <p:nvPicPr>
          <p:cNvPr id="4" name="Picture 3" descr="A picture containing road, outdoor, sky, tree&#10;&#10;Description automatically generated">
            <a:extLst>
              <a:ext uri="{FF2B5EF4-FFF2-40B4-BE49-F238E27FC236}">
                <a16:creationId xmlns:a16="http://schemas.microsoft.com/office/drawing/2014/main" id="{97017E33-5CCE-7C97-435D-8C9FCB833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50" y="909569"/>
            <a:ext cx="7453149" cy="4968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2CCA6-0EF8-2447-24CB-D162314D6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099" y="667839"/>
            <a:ext cx="3791607" cy="2092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84762-7FF9-66AA-DD11-8F0F61828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099" y="2826814"/>
            <a:ext cx="3791607" cy="4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305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D02860-A9D7-4DF4-831C-155D534102D1}" vid="{349F9000-990D-4EE3-8A8D-0642B5D980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822</Words>
  <Application>Microsoft Office PowerPoint</Application>
  <PresentationFormat>Widescreen</PresentationFormat>
  <Paragraphs>137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Trebuchet MS</vt:lpstr>
      <vt:lpstr>Wingdings 3</vt:lpstr>
      <vt:lpstr>Facet</vt:lpstr>
      <vt:lpstr>Sustainable Waste Management</vt:lpstr>
      <vt:lpstr>Our mission</vt:lpstr>
      <vt:lpstr>PowerPoint Presentation</vt:lpstr>
      <vt:lpstr>PowerPoint Presentation</vt:lpstr>
      <vt:lpstr>Solid Waste Hierarchy</vt:lpstr>
      <vt:lpstr>Single Sort Recycling</vt:lpstr>
      <vt:lpstr>Recycling Markets</vt:lpstr>
      <vt:lpstr>Food Waste / Organics</vt:lpstr>
      <vt:lpstr>Waste-to-Energy</vt:lpstr>
      <vt:lpstr>Environmental Management</vt:lpstr>
      <vt:lpstr>Ashfill / Landfill</vt:lpstr>
      <vt:lpstr>Outreach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Grondin</dc:creator>
  <cp:lastModifiedBy>Olivia Kunesh</cp:lastModifiedBy>
  <cp:revision>24</cp:revision>
  <dcterms:created xsi:type="dcterms:W3CDTF">2022-10-05T19:10:21Z</dcterms:created>
  <dcterms:modified xsi:type="dcterms:W3CDTF">2023-02-23T16:44:28Z</dcterms:modified>
</cp:coreProperties>
</file>